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71" r:id="rId5"/>
    <p:sldId id="272" r:id="rId6"/>
    <p:sldId id="259" r:id="rId7"/>
    <p:sldId id="260" r:id="rId8"/>
    <p:sldId id="273" r:id="rId9"/>
    <p:sldId id="274" r:id="rId10"/>
    <p:sldId id="275" r:id="rId11"/>
    <p:sldId id="276" r:id="rId12"/>
    <p:sldId id="277" r:id="rId13"/>
    <p:sldId id="279" r:id="rId14"/>
    <p:sldId id="280" r:id="rId15"/>
    <p:sldId id="284" r:id="rId16"/>
    <p:sldId id="281" r:id="rId17"/>
    <p:sldId id="282" r:id="rId18"/>
    <p:sldId id="283" r:id="rId19"/>
    <p:sldId id="278" r:id="rId20"/>
    <p:sldId id="285" r:id="rId21"/>
    <p:sldId id="261" r:id="rId22"/>
    <p:sldId id="288" r:id="rId23"/>
    <p:sldId id="262" r:id="rId24"/>
    <p:sldId id="289" r:id="rId25"/>
    <p:sldId id="290" r:id="rId26"/>
    <p:sldId id="291" r:id="rId27"/>
    <p:sldId id="292" r:id="rId28"/>
    <p:sldId id="304" r:id="rId29"/>
    <p:sldId id="293" r:id="rId30"/>
    <p:sldId id="294" r:id="rId31"/>
    <p:sldId id="263" r:id="rId32"/>
    <p:sldId id="298" r:id="rId33"/>
    <p:sldId id="300" r:id="rId34"/>
    <p:sldId id="264" r:id="rId35"/>
    <p:sldId id="295" r:id="rId36"/>
    <p:sldId id="299" r:id="rId37"/>
    <p:sldId id="296" r:id="rId38"/>
    <p:sldId id="297" r:id="rId39"/>
    <p:sldId id="301" r:id="rId40"/>
    <p:sldId id="302" r:id="rId41"/>
    <p:sldId id="303" r:id="rId42"/>
    <p:sldId id="305" r:id="rId43"/>
    <p:sldId id="306" r:id="rId44"/>
    <p:sldId id="307" r:id="rId45"/>
    <p:sldId id="308" r:id="rId46"/>
    <p:sldId id="309" r:id="rId47"/>
    <p:sldId id="310" r:id="rId48"/>
    <p:sldId id="311" r:id="rId49"/>
    <p:sldId id="313" r:id="rId50"/>
    <p:sldId id="314" r:id="rId51"/>
    <p:sldId id="312" r:id="rId52"/>
    <p:sldId id="315" r:id="rId53"/>
    <p:sldId id="316" r:id="rId54"/>
    <p:sldId id="317" r:id="rId55"/>
    <p:sldId id="318" r:id="rId56"/>
    <p:sldId id="319" r:id="rId57"/>
    <p:sldId id="265" r:id="rId58"/>
    <p:sldId id="266" r:id="rId59"/>
    <p:sldId id="320" r:id="rId60"/>
    <p:sldId id="323" r:id="rId61"/>
    <p:sldId id="321" r:id="rId62"/>
    <p:sldId id="324" r:id="rId63"/>
    <p:sldId id="325" r:id="rId64"/>
    <p:sldId id="326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5.wmf"/><Relationship Id="rId1" Type="http://schemas.openxmlformats.org/officeDocument/2006/relationships/image" Target="../media/image11.wmf"/><Relationship Id="rId5" Type="http://schemas.openxmlformats.org/officeDocument/2006/relationships/image" Target="../media/image16.wmf"/><Relationship Id="rId4" Type="http://schemas.openxmlformats.org/officeDocument/2006/relationships/image" Target="../media/image14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7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1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wmf"/><Relationship Id="rId1" Type="http://schemas.openxmlformats.org/officeDocument/2006/relationships/image" Target="../media/image23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7.wmf"/><Relationship Id="rId4" Type="http://schemas.openxmlformats.org/officeDocument/2006/relationships/image" Target="../media/image28.w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image" Target="../media/image30.wmf"/><Relationship Id="rId1" Type="http://schemas.openxmlformats.org/officeDocument/2006/relationships/image" Target="../media/image11.w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wmf"/><Relationship Id="rId1" Type="http://schemas.openxmlformats.org/officeDocument/2006/relationships/image" Target="../media/image31.w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wmf"/><Relationship Id="rId1" Type="http://schemas.openxmlformats.org/officeDocument/2006/relationships/image" Target="../media/image33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wmf"/><Relationship Id="rId2" Type="http://schemas.openxmlformats.org/officeDocument/2006/relationships/image" Target="../media/image45.wmf"/><Relationship Id="rId1" Type="http://schemas.openxmlformats.org/officeDocument/2006/relationships/image" Target="../media/image43.wmf"/><Relationship Id="rId4" Type="http://schemas.openxmlformats.org/officeDocument/2006/relationships/image" Target="../media/image47.w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wmf"/><Relationship Id="rId1" Type="http://schemas.openxmlformats.org/officeDocument/2006/relationships/image" Target="../media/image47.w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.wmf"/><Relationship Id="rId1" Type="http://schemas.openxmlformats.org/officeDocument/2006/relationships/image" Target="../media/image49.w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image" Target="../media/image47.wmf"/><Relationship Id="rId1" Type="http://schemas.openxmlformats.org/officeDocument/2006/relationships/image" Target="../media/image51.w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wmf"/><Relationship Id="rId1" Type="http://schemas.openxmlformats.org/officeDocument/2006/relationships/image" Target="../media/image54.w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w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w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w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wmf"/><Relationship Id="rId2" Type="http://schemas.openxmlformats.org/officeDocument/2006/relationships/image" Target="../media/image62.wmf"/><Relationship Id="rId1" Type="http://schemas.openxmlformats.org/officeDocument/2006/relationships/image" Target="../media/image61.w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2.wmf"/><Relationship Id="rId1" Type="http://schemas.openxmlformats.org/officeDocument/2006/relationships/image" Target="../media/image61.w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wmf"/><Relationship Id="rId1" Type="http://schemas.openxmlformats.org/officeDocument/2006/relationships/image" Target="../media/image61.w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w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w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w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wmf"/><Relationship Id="rId1" Type="http://schemas.openxmlformats.org/officeDocument/2006/relationships/image" Target="../media/image66.w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wmf"/><Relationship Id="rId2" Type="http://schemas.openxmlformats.org/officeDocument/2006/relationships/image" Target="../media/image66.wmf"/><Relationship Id="rId1" Type="http://schemas.openxmlformats.org/officeDocument/2006/relationships/image" Target="../media/image68.wmf"/><Relationship Id="rId4" Type="http://schemas.openxmlformats.org/officeDocument/2006/relationships/image" Target="../media/image69.w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wmf"/><Relationship Id="rId1" Type="http://schemas.openxmlformats.org/officeDocument/2006/relationships/image" Target="../media/image69.w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5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wmf"/><Relationship Id="rId2" Type="http://schemas.openxmlformats.org/officeDocument/2006/relationships/image" Target="../media/image72.wmf"/><Relationship Id="rId1" Type="http://schemas.openxmlformats.org/officeDocument/2006/relationships/image" Target="../media/image71.wmf"/></Relationships>
</file>

<file path=ppt/drawings/_rels/vmlDrawing5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wmf"/><Relationship Id="rId1" Type="http://schemas.openxmlformats.org/officeDocument/2006/relationships/image" Target="../media/image74.w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wmf"/><Relationship Id="rId1" Type="http://schemas.openxmlformats.org/officeDocument/2006/relationships/image" Target="../media/image76.wmf"/></Relationships>
</file>

<file path=ppt/drawings/_rels/vmlDrawing5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image" Target="../media/image79.wmf"/><Relationship Id="rId1" Type="http://schemas.openxmlformats.org/officeDocument/2006/relationships/image" Target="../media/image78.wmf"/><Relationship Id="rId5" Type="http://schemas.openxmlformats.org/officeDocument/2006/relationships/image" Target="../media/image82.wmf"/><Relationship Id="rId4" Type="http://schemas.openxmlformats.org/officeDocument/2006/relationships/image" Target="../media/image81.w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wmf"/></Relationships>
</file>

<file path=ppt/drawings/_rels/vmlDrawing5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wmf"/><Relationship Id="rId2" Type="http://schemas.openxmlformats.org/officeDocument/2006/relationships/image" Target="../media/image79.wmf"/><Relationship Id="rId1" Type="http://schemas.openxmlformats.org/officeDocument/2006/relationships/image" Target="../media/image78.w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png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png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png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png>
</file>

<file path=ppt/media/image54.wmf>
</file>

<file path=ppt/media/image55.wmf>
</file>

<file path=ppt/media/image56.wmf>
</file>

<file path=ppt/media/image57.wmf>
</file>

<file path=ppt/media/image58.wmf>
</file>

<file path=ppt/media/image59.png>
</file>

<file path=ppt/media/image59.wmf>
</file>

<file path=ppt/media/image6.wmf>
</file>

<file path=ppt/media/image60.wmf>
</file>

<file path=ppt/media/image61.png>
</file>

<file path=ppt/media/image61.wmf>
</file>

<file path=ppt/media/image62.wmf>
</file>

<file path=ppt/media/image63.wmf>
</file>

<file path=ppt/media/image64.png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6E1CC-3855-4EE6-9815-E23BC8A8B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F19BA-D1DA-4DDA-B9CB-0AF95D74AF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24085-5F59-4086-B804-99281D235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605EB8-CA37-4AB1-AD11-1694B5814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3B338-B4B5-49F6-8CB5-5FDF7F9DA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33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3106-A13B-46AA-BA89-8CBCC427F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188B3A-8D5A-422F-8335-D3D224A831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9B9AD-E375-4C0A-9075-C496C3989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79A94-FAD6-474E-8577-7BF4C1829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86C61-A426-4BDA-93AF-191FD257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41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7F8FF7-B769-404F-B6EC-BBB9C7FA3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4A3264-A93B-4E94-9C0A-8D03BC555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E1C9B9-43E8-4F40-86DF-D13C650FA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DD068-E585-45A5-AD40-1BE7A6F05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C82BE-148D-4F1D-A820-FD9D26319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413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9AA99-A47B-4383-AD88-4F587B864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6DD83-AD73-4A39-8AB5-E21302EE6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FC0A1-403F-4356-9145-F43656762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E3300-84DE-4309-AD04-A6824B68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E7408-1B62-45AA-8C14-710B07B25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63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F5B0B-8E38-4AC0-91E3-22FC7FEFF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B06C2-986C-4BD5-A7AD-E2CC574DF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E6DDD-2C03-4529-8872-D2DF1B2E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B4BAB-2195-4846-BCE1-D6791345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56131-8769-4D12-95AA-7B104167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87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16D24-7606-453D-8293-650CAAF26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0DFC2-E25B-4805-A989-8B0C695D5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43B2C-662D-415E-B2A0-5985728EB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6399D-4DB1-4889-8437-33ED6079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B2A2D-A5DD-4EC5-84F4-E17D0B870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A7DC2-F3B2-490C-AE5A-E80306761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9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2C528-AAA0-444C-A2A1-684202420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6FBA13-E0FA-4832-88E0-AE1C10515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14871-A26D-41BC-9393-F9D88D813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9D1FBF-D246-4511-A1AC-D5BAED1A4B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A3FECA-EDB4-46D5-B9DE-54B40AFDB8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9982BB-97AA-432E-AC54-EDC17323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45A036-2FA5-451F-AEBE-8C6C35AD0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6B4EDB-7EE4-4586-A80D-21596F5D2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B1BD9-1D5D-4599-B45B-0AC00FC34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FF1F04-EE14-46D9-9EDB-0AC7171B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D64F2-EAD6-416E-A8D3-9B6D9BCAB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DB342B-171F-4068-BCDA-9C3F89E61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2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A56267-6121-47E4-9EC9-ECE8E496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528AD0-6C4F-4A06-B62E-851C5E7E9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B056A-4DC8-4989-9761-394F48A1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149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B4812-439B-466D-844C-8D9AAB809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C857F-C6E4-4A84-845B-E774A484A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839494-A415-4011-8A44-1F6B597E4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1B8A7-5209-44D1-B561-93D57D30B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2BF0F-3323-41E1-81F6-E5917235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D2F15-4476-47C0-A041-74BEA6B7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163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40D6-EB07-4690-AC8E-3AD527AB3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9D4586-2A1D-41D8-B190-B6D67874D4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57DB9-5427-4268-8EC0-F8BE3EE2F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B4D6E-9A6A-4E95-B6F0-C3FBD1F5B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E4F5C-E3CE-461E-B4A8-6837B6419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C8A38-7E37-4C67-BC26-D0F5633AC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25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491D6-8D9C-4F4B-8549-97CADE75D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E87352-60F3-4EC5-B7E1-6395323EF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6F139-A69F-445A-BD84-189B0E465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DA44D-9E55-47D5-828C-EAFEEE00A5C0}" type="datetimeFigureOut">
              <a:rPr lang="en-US" smtClean="0"/>
              <a:t>7/29/2022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66AAE-2849-4CEE-A773-567EBE5B2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7F3E0-2989-4250-99A5-61FAD5BB8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FCA2-FC25-4F6B-AA9E-69DF1962B4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18.bin"/><Relationship Id="rId7" Type="http://schemas.openxmlformats.org/officeDocument/2006/relationships/oleObject" Target="../embeddings/oleObject2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12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23.bin"/><Relationship Id="rId12" Type="http://schemas.openxmlformats.org/officeDocument/2006/relationships/image" Target="../media/image1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5.wmf"/><Relationship Id="rId11" Type="http://schemas.openxmlformats.org/officeDocument/2006/relationships/oleObject" Target="../embeddings/oleObject25.bin"/><Relationship Id="rId5" Type="http://schemas.openxmlformats.org/officeDocument/2006/relationships/oleObject" Target="../embeddings/oleObject2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24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13" Type="http://schemas.openxmlformats.org/officeDocument/2006/relationships/image" Target="../media/image19.w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oleObject" Target="../embeddings/oleObject2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7.wmf"/><Relationship Id="rId11" Type="http://schemas.openxmlformats.org/officeDocument/2006/relationships/image" Target="../media/image11.wmf"/><Relationship Id="rId5" Type="http://schemas.openxmlformats.org/officeDocument/2006/relationships/oleObject" Target="../embeddings/oleObject27.bin"/><Relationship Id="rId15" Type="http://schemas.openxmlformats.org/officeDocument/2006/relationships/image" Target="../media/image20.wmf"/><Relationship Id="rId10" Type="http://schemas.openxmlformats.org/officeDocument/2006/relationships/oleObject" Target="../embeddings/oleObject21.bin"/><Relationship Id="rId4" Type="http://schemas.openxmlformats.org/officeDocument/2006/relationships/image" Target="../media/image15.wmf"/><Relationship Id="rId9" Type="http://schemas.openxmlformats.org/officeDocument/2006/relationships/image" Target="../media/image21.png"/><Relationship Id="rId14" Type="http://schemas.openxmlformats.org/officeDocument/2006/relationships/oleObject" Target="../embeddings/oleObject30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2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4.wmf"/><Relationship Id="rId5" Type="http://schemas.openxmlformats.org/officeDocument/2006/relationships/oleObject" Target="../embeddings/oleObject33.bin"/><Relationship Id="rId4" Type="http://schemas.openxmlformats.org/officeDocument/2006/relationships/image" Target="../media/image23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4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oleObject" Target="../embeddings/oleObject35.bin"/><Relationship Id="rId7" Type="http://schemas.openxmlformats.org/officeDocument/2006/relationships/oleObject" Target="../embeddings/oleObject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5.w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24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oleObject" Target="../embeddings/oleObject38.bin"/><Relationship Id="rId7" Type="http://schemas.openxmlformats.org/officeDocument/2006/relationships/oleObject" Target="../embeddings/oleObject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5.wmf"/><Relationship Id="rId11" Type="http://schemas.openxmlformats.org/officeDocument/2006/relationships/image" Target="../media/image28.wmf"/><Relationship Id="rId5" Type="http://schemas.openxmlformats.org/officeDocument/2006/relationships/oleObject" Target="../embeddings/oleObject39.bin"/><Relationship Id="rId10" Type="http://schemas.openxmlformats.org/officeDocument/2006/relationships/oleObject" Target="../embeddings/oleObject41.bin"/><Relationship Id="rId4" Type="http://schemas.openxmlformats.org/officeDocument/2006/relationships/image" Target="../media/image27.wmf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w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30.w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2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wmf"/><Relationship Id="rId3" Type="http://schemas.openxmlformats.org/officeDocument/2006/relationships/oleObject" Target="../embeddings/oleObject21.bin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30.w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11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2.wmf"/><Relationship Id="rId5" Type="http://schemas.openxmlformats.org/officeDocument/2006/relationships/oleObject" Target="../embeddings/oleObject47.bin"/><Relationship Id="rId4" Type="http://schemas.openxmlformats.org/officeDocument/2006/relationships/image" Target="../media/image31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34.wmf"/><Relationship Id="rId5" Type="http://schemas.openxmlformats.org/officeDocument/2006/relationships/oleObject" Target="../embeddings/oleObject49.bin"/><Relationship Id="rId4" Type="http://schemas.openxmlformats.org/officeDocument/2006/relationships/image" Target="../media/image33.w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5.w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7.w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8.w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40.w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39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2.w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41.w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3" Type="http://schemas.openxmlformats.org/officeDocument/2006/relationships/oleObject" Target="../embeddings/oleObject58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43.wmf"/><Relationship Id="rId5" Type="http://schemas.openxmlformats.org/officeDocument/2006/relationships/oleObject" Target="../embeddings/oleObject59.bin"/><Relationship Id="rId4" Type="http://schemas.openxmlformats.org/officeDocument/2006/relationships/image" Target="../media/image42.w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wmf"/><Relationship Id="rId3" Type="http://schemas.openxmlformats.org/officeDocument/2006/relationships/oleObject" Target="../embeddings/oleObject59.bin"/><Relationship Id="rId7" Type="http://schemas.openxmlformats.org/officeDocument/2006/relationships/oleObject" Target="../embeddings/oleObject6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45.wmf"/><Relationship Id="rId5" Type="http://schemas.openxmlformats.org/officeDocument/2006/relationships/oleObject" Target="../embeddings/oleObject61.bin"/><Relationship Id="rId10" Type="http://schemas.openxmlformats.org/officeDocument/2006/relationships/image" Target="../media/image47.wmf"/><Relationship Id="rId4" Type="http://schemas.openxmlformats.org/officeDocument/2006/relationships/image" Target="../media/image43.wmf"/><Relationship Id="rId9" Type="http://schemas.openxmlformats.org/officeDocument/2006/relationships/oleObject" Target="../embeddings/oleObject63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65.bin"/><Relationship Id="rId4" Type="http://schemas.openxmlformats.org/officeDocument/2006/relationships/image" Target="../media/image47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0.wmf"/><Relationship Id="rId5" Type="http://schemas.openxmlformats.org/officeDocument/2006/relationships/oleObject" Target="../embeddings/oleObject67.bin"/><Relationship Id="rId4" Type="http://schemas.openxmlformats.org/officeDocument/2006/relationships/image" Target="../media/image49.w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0.bin"/><Relationship Id="rId3" Type="http://schemas.openxmlformats.org/officeDocument/2006/relationships/image" Target="../media/image53.png"/><Relationship Id="rId7" Type="http://schemas.openxmlformats.org/officeDocument/2006/relationships/image" Target="../media/image47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69.bin"/><Relationship Id="rId5" Type="http://schemas.openxmlformats.org/officeDocument/2006/relationships/image" Target="../media/image51.wmf"/><Relationship Id="rId4" Type="http://schemas.openxmlformats.org/officeDocument/2006/relationships/oleObject" Target="../embeddings/oleObject68.bin"/><Relationship Id="rId9" Type="http://schemas.openxmlformats.org/officeDocument/2006/relationships/image" Target="../media/image52.w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5.w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54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54.w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57.w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56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59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60.w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1.bin"/><Relationship Id="rId3" Type="http://schemas.openxmlformats.org/officeDocument/2006/relationships/oleObject" Target="../embeddings/oleObject79.bin"/><Relationship Id="rId7" Type="http://schemas.openxmlformats.org/officeDocument/2006/relationships/image" Target="../media/image64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62.w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61.wmf"/><Relationship Id="rId9" Type="http://schemas.openxmlformats.org/officeDocument/2006/relationships/image" Target="../media/image63.w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7" Type="http://schemas.openxmlformats.org/officeDocument/2006/relationships/image" Target="../media/image5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62.wmf"/><Relationship Id="rId5" Type="http://schemas.openxmlformats.org/officeDocument/2006/relationships/oleObject" Target="../embeddings/oleObject83.bin"/><Relationship Id="rId4" Type="http://schemas.openxmlformats.org/officeDocument/2006/relationships/image" Target="../media/image61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85.bin"/><Relationship Id="rId4" Type="http://schemas.openxmlformats.org/officeDocument/2006/relationships/image" Target="../media/image61.w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61.w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61.w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60.wmf"/><Relationship Id="rId4" Type="http://schemas.openxmlformats.org/officeDocument/2006/relationships/oleObject" Target="../embeddings/oleObject88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67.wmf"/><Relationship Id="rId5" Type="http://schemas.openxmlformats.org/officeDocument/2006/relationships/oleObject" Target="../embeddings/oleObject90.bin"/><Relationship Id="rId4" Type="http://schemas.openxmlformats.org/officeDocument/2006/relationships/image" Target="../media/image66.w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wmf"/><Relationship Id="rId3" Type="http://schemas.openxmlformats.org/officeDocument/2006/relationships/oleObject" Target="../embeddings/oleObject91.bin"/><Relationship Id="rId7" Type="http://schemas.openxmlformats.org/officeDocument/2006/relationships/oleObject" Target="../embeddings/oleObject9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66.wmf"/><Relationship Id="rId5" Type="http://schemas.openxmlformats.org/officeDocument/2006/relationships/oleObject" Target="../embeddings/oleObject92.bin"/><Relationship Id="rId10" Type="http://schemas.openxmlformats.org/officeDocument/2006/relationships/image" Target="../media/image69.wmf"/><Relationship Id="rId4" Type="http://schemas.openxmlformats.org/officeDocument/2006/relationships/image" Target="../media/image68.wmf"/><Relationship Id="rId9" Type="http://schemas.openxmlformats.org/officeDocument/2006/relationships/oleObject" Target="../embeddings/oleObject94.bin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67.wmf"/><Relationship Id="rId5" Type="http://schemas.openxmlformats.org/officeDocument/2006/relationships/oleObject" Target="../embeddings/oleObject96.bin"/><Relationship Id="rId4" Type="http://schemas.openxmlformats.org/officeDocument/2006/relationships/image" Target="../media/image69.w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70.w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wmf"/><Relationship Id="rId3" Type="http://schemas.openxmlformats.org/officeDocument/2006/relationships/oleObject" Target="../embeddings/oleObject98.bin"/><Relationship Id="rId7" Type="http://schemas.openxmlformats.org/officeDocument/2006/relationships/oleObject" Target="../embeddings/oleObject10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72.wmf"/><Relationship Id="rId5" Type="http://schemas.openxmlformats.org/officeDocument/2006/relationships/oleObject" Target="../embeddings/oleObject99.bin"/><Relationship Id="rId4" Type="http://schemas.openxmlformats.org/officeDocument/2006/relationships/image" Target="../media/image71.w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75.wmf"/><Relationship Id="rId5" Type="http://schemas.openxmlformats.org/officeDocument/2006/relationships/oleObject" Target="../embeddings/oleObject102.bin"/><Relationship Id="rId4" Type="http://schemas.openxmlformats.org/officeDocument/2006/relationships/image" Target="../media/image74.w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104.bin"/><Relationship Id="rId4" Type="http://schemas.openxmlformats.org/officeDocument/2006/relationships/image" Target="../media/image2.w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77.wmf"/><Relationship Id="rId5" Type="http://schemas.openxmlformats.org/officeDocument/2006/relationships/oleObject" Target="../embeddings/oleObject106.bin"/><Relationship Id="rId4" Type="http://schemas.openxmlformats.org/officeDocument/2006/relationships/image" Target="../media/image76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2.w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oleObject" Target="../embeddings/oleObject107.bin"/><Relationship Id="rId7" Type="http://schemas.openxmlformats.org/officeDocument/2006/relationships/oleObject" Target="../embeddings/oleObject109.bin"/><Relationship Id="rId12" Type="http://schemas.openxmlformats.org/officeDocument/2006/relationships/image" Target="../media/image82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79.wmf"/><Relationship Id="rId11" Type="http://schemas.openxmlformats.org/officeDocument/2006/relationships/oleObject" Target="../embeddings/oleObject111.bin"/><Relationship Id="rId5" Type="http://schemas.openxmlformats.org/officeDocument/2006/relationships/oleObject" Target="../embeddings/oleObject108.bin"/><Relationship Id="rId10" Type="http://schemas.openxmlformats.org/officeDocument/2006/relationships/image" Target="../media/image81.wmf"/><Relationship Id="rId4" Type="http://schemas.openxmlformats.org/officeDocument/2006/relationships/image" Target="../media/image78.wmf"/><Relationship Id="rId9" Type="http://schemas.openxmlformats.org/officeDocument/2006/relationships/oleObject" Target="../embeddings/oleObject110.bin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83.png"/><Relationship Id="rId4" Type="http://schemas.openxmlformats.org/officeDocument/2006/relationships/image" Target="../media/image78.w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wmf"/><Relationship Id="rId3" Type="http://schemas.openxmlformats.org/officeDocument/2006/relationships/oleObject" Target="../embeddings/oleObject113.bin"/><Relationship Id="rId7" Type="http://schemas.openxmlformats.org/officeDocument/2006/relationships/oleObject" Target="../embeddings/oleObject115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6.vml"/><Relationship Id="rId6" Type="http://schemas.openxmlformats.org/officeDocument/2006/relationships/image" Target="../media/image79.wmf"/><Relationship Id="rId5" Type="http://schemas.openxmlformats.org/officeDocument/2006/relationships/oleObject" Target="../embeddings/oleObject114.bin"/><Relationship Id="rId4" Type="http://schemas.openxmlformats.org/officeDocument/2006/relationships/image" Target="../media/image78.w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3.wmf"/><Relationship Id="rId5" Type="http://schemas.openxmlformats.org/officeDocument/2006/relationships/oleObject" Target="../embeddings/oleObject117.bin"/><Relationship Id="rId4" Type="http://schemas.openxmlformats.org/officeDocument/2006/relationships/image" Target="../media/image2.w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7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BE5443A-19F0-48C6-A86B-8048B41F9B5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00460" y="463940"/>
          <a:ext cx="5159974" cy="59301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4" name="Bitmap Image" r:id="rId3" imgW="4467240" imgH="5133960" progId="PBrush">
                  <p:embed/>
                </p:oleObj>
              </mc:Choice>
              <mc:Fallback>
                <p:oleObj name="Bitmap Image" r:id="rId3" imgW="4467240" imgH="5133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BE5443A-19F0-48C6-A86B-8048B41F9B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00460" y="463940"/>
                        <a:ext cx="5159974" cy="593011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531100F-9C0C-4B56-AEEA-BDB3D83531EC}"/>
              </a:ext>
            </a:extLst>
          </p:cNvPr>
          <p:cNvSpPr txBox="1"/>
          <p:nvPr/>
        </p:nvSpPr>
        <p:spPr>
          <a:xfrm>
            <a:off x="29980" y="6443698"/>
            <a:ext cx="6784742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b="1" i="1" dirty="0"/>
              <a:t>Courtesy : “Engineering a Compiler”, Keith D Cooper &amp; Linda </a:t>
            </a:r>
            <a:r>
              <a:rPr lang="en-US" b="1" i="1" dirty="0" err="1"/>
              <a:t>Torczon</a:t>
            </a:r>
            <a:r>
              <a:rPr lang="en-US" b="1" i="1" dirty="0"/>
              <a:t>.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9659413"/>
              </p:ext>
            </p:extLst>
          </p:nvPr>
        </p:nvGraphicFramePr>
        <p:xfrm>
          <a:off x="252009" y="231245"/>
          <a:ext cx="5379939" cy="4058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5" name="Bitmap Image" r:id="rId5" imgW="3838680" imgH="2895480" progId="PBrush">
                  <p:embed/>
                </p:oleObj>
              </mc:Choice>
              <mc:Fallback>
                <p:oleObj name="Bitmap Image" r:id="rId5" imgW="3838680" imgH="2895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009" y="231245"/>
                        <a:ext cx="5379939" cy="4058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3971194"/>
              </p:ext>
            </p:extLst>
          </p:nvPr>
        </p:nvGraphicFramePr>
        <p:xfrm>
          <a:off x="579780" y="4115556"/>
          <a:ext cx="5052168" cy="1557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6" name="Bitmap Image" r:id="rId7" imgW="3552840" imgH="1095480" progId="PBrush">
                  <p:embed/>
                </p:oleObj>
              </mc:Choice>
              <mc:Fallback>
                <p:oleObj name="Bitmap Image" r:id="rId7" imgW="3552840" imgH="1095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9780" y="4115556"/>
                        <a:ext cx="5052168" cy="1557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395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5ACF3B-9F63-44FE-A3D4-E4D0AFAAC622}"/>
              </a:ext>
            </a:extLst>
          </p:cNvPr>
          <p:cNvSpPr txBox="1"/>
          <p:nvPr/>
        </p:nvSpPr>
        <p:spPr>
          <a:xfrm>
            <a:off x="0" y="561452"/>
            <a:ext cx="1147147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We can combine the recognizer for </a:t>
            </a:r>
            <a:r>
              <a:rPr lang="en-US" b="0" i="0" u="none" strike="noStrike" baseline="0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or </a:t>
            </a:r>
            <a:r>
              <a:rPr lang="en-US" b="0" i="0" u="none" strike="noStrike" baseline="0" dirty="0">
                <a:solidFill>
                  <a:srgbClr val="FF0000"/>
                </a:solidFill>
                <a:latin typeface="LetterGothic"/>
              </a:rPr>
              <a:t>not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with the one for </a:t>
            </a:r>
            <a:r>
              <a:rPr lang="en-US" b="0" i="0" u="none" strike="noStrike" baseline="0" dirty="0">
                <a:solidFill>
                  <a:srgbClr val="FF0000"/>
                </a:solidFill>
                <a:latin typeface="LetterGothic"/>
              </a:rPr>
              <a:t>while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by merging their initial states and relabeling all the states.</a:t>
            </a:r>
            <a:endParaRPr lang="en-US" sz="20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891E1F26-704F-4415-A8DB-D633692D53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777866"/>
              </p:ext>
            </p:extLst>
          </p:nvPr>
        </p:nvGraphicFramePr>
        <p:xfrm>
          <a:off x="105750" y="1593344"/>
          <a:ext cx="5157826" cy="867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71" name="Bitmap Image" r:id="rId3" imgW="4305240" imgH="723960" progId="PBrush">
                  <p:embed/>
                </p:oleObj>
              </mc:Choice>
              <mc:Fallback>
                <p:oleObj name="Bitmap Image" r:id="rId3" imgW="4305240" imgH="7239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FE14803E-1D3B-498A-8A31-6DD7C6B913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750" y="1593344"/>
                        <a:ext cx="5157826" cy="86724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7937F24-509D-4A04-AD15-787927BFC3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730664"/>
              </p:ext>
            </p:extLst>
          </p:nvPr>
        </p:nvGraphicFramePr>
        <p:xfrm>
          <a:off x="5506242" y="1091550"/>
          <a:ext cx="4294250" cy="1860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72" name="Bitmap Image" r:id="rId5" imgW="3495600" imgH="1514520" progId="PBrush">
                  <p:embed/>
                </p:oleObj>
              </mc:Choice>
              <mc:Fallback>
                <p:oleObj name="Bitmap Image" r:id="rId5" imgW="3495600" imgH="151452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6990481-CA2C-4E30-9298-34AE0145D7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06242" y="1091550"/>
                        <a:ext cx="4294250" cy="186045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F4E53B2-5537-47D5-A5DA-A01EEC9FCC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7342900"/>
              </p:ext>
            </p:extLst>
          </p:nvPr>
        </p:nvGraphicFramePr>
        <p:xfrm>
          <a:off x="337626" y="3046080"/>
          <a:ext cx="7061980" cy="3559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73" name="Bitmap Image" r:id="rId7" imgW="4743360" imgH="2390760" progId="PBrush">
                  <p:embed/>
                </p:oleObj>
              </mc:Choice>
              <mc:Fallback>
                <p:oleObj name="Bitmap Image" r:id="rId7" imgW="4743360" imgH="2390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7626" y="3046080"/>
                        <a:ext cx="7061980" cy="355935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174019F-7AC0-4A7D-9F11-82A6B32B3389}"/>
              </a:ext>
            </a:extLst>
          </p:cNvPr>
          <p:cNvSpPr txBox="1"/>
          <p:nvPr/>
        </p:nvSpPr>
        <p:spPr>
          <a:xfrm>
            <a:off x="7531175" y="3164844"/>
            <a:ext cx="4538633" cy="3416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State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400" b="0" i="0" u="none" strike="noStrike" baseline="0" dirty="0">
                <a:latin typeface="Times-Roman"/>
              </a:rPr>
              <a:t> has transitions for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n</a:t>
            </a:r>
            <a:r>
              <a:rPr lang="en-US" sz="24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w</a:t>
            </a:r>
            <a:r>
              <a:rPr lang="en-US" sz="2400" b="0" i="0" u="none" strike="noStrike" baseline="0" dirty="0">
                <a:latin typeface="Times-Roman"/>
              </a:rPr>
              <a:t>. The recognizer has three accepting states,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s3, s5</a:t>
            </a:r>
            <a:r>
              <a:rPr lang="en-US" sz="2400" b="0" i="0" u="none" strike="noStrike" baseline="0" dirty="0">
                <a:latin typeface="Times-Roman"/>
              </a:rPr>
              <a:t>, and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s10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If any state encounters an input character that does not match one of its transitions, the recognizer moves to an error state.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27529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9ED77F-9DA6-47C9-969C-F3F6C33AA60E}"/>
              </a:ext>
            </a:extLst>
          </p:cNvPr>
          <p:cNvSpPr txBox="1"/>
          <p:nvPr/>
        </p:nvSpPr>
        <p:spPr>
          <a:xfrm>
            <a:off x="3486443" y="0"/>
            <a:ext cx="4339586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A formalism for Recognizer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B21B52-88A8-43E2-80B7-EFA9186FA82E}"/>
              </a:ext>
            </a:extLst>
          </p:cNvPr>
          <p:cNvSpPr txBox="1"/>
          <p:nvPr/>
        </p:nvSpPr>
        <p:spPr>
          <a:xfrm>
            <a:off x="110717" y="523220"/>
            <a:ext cx="1164987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Transition diagrams </a:t>
            </a:r>
            <a:r>
              <a:rPr lang="en-US" sz="2400" b="0" i="0" u="none" strike="noStrike" baseline="0" dirty="0">
                <a:latin typeface="Times-Roman"/>
              </a:rPr>
              <a:t>serve as abstractions of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code</a:t>
            </a:r>
            <a:r>
              <a:rPr lang="en-US" sz="2400" b="0" i="0" u="none" strike="noStrike" baseline="0" dirty="0">
                <a:latin typeface="Times-Roman"/>
              </a:rPr>
              <a:t> that would be required to implement them.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They can also be viewed as formal mathematical called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finite automata</a:t>
            </a:r>
            <a:r>
              <a:rPr lang="en-US" sz="2400" b="0" i="0" u="none" strike="noStrike" baseline="0" dirty="0">
                <a:latin typeface="Times-Roman"/>
              </a:rPr>
              <a:t>, that specify recognizers.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Formally, a finite automaton (</a:t>
            </a:r>
            <a:r>
              <a:rPr lang="en-US" sz="2400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) is a </a:t>
            </a:r>
            <a:r>
              <a:rPr lang="en-US" sz="2400" dirty="0">
                <a:latin typeface="Times-Roman"/>
              </a:rPr>
              <a:t>five-tuple                                   </a:t>
            </a:r>
            <a:r>
              <a:rPr lang="en-US" sz="2400" b="0" i="0" u="none" strike="noStrike" baseline="0" dirty="0">
                <a:latin typeface="Times-Roman"/>
              </a:rPr>
              <a:t>where</a:t>
            </a:r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F11B3DA-8D78-4C06-A4B9-3D0C24503F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4827944"/>
              </p:ext>
            </p:extLst>
          </p:nvPr>
        </p:nvGraphicFramePr>
        <p:xfrm>
          <a:off x="6477440" y="2618003"/>
          <a:ext cx="2347246" cy="5828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1" name="Bitmap Image" r:id="rId3" imgW="1419120" imgH="352440" progId="PBrush">
                  <p:embed/>
                </p:oleObj>
              </mc:Choice>
              <mc:Fallback>
                <p:oleObj name="Bitmap Image" r:id="rId3" imgW="1419120" imgH="352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77440" y="2618003"/>
                        <a:ext cx="2347246" cy="5828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E56F242-55DC-4B04-9045-256F29004F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4568467"/>
              </p:ext>
            </p:extLst>
          </p:nvPr>
        </p:nvGraphicFramePr>
        <p:xfrm>
          <a:off x="910244" y="3314504"/>
          <a:ext cx="8810532" cy="1192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2" name="Bitmap Image" r:id="rId5" imgW="6343560" imgH="819000" progId="PBrush">
                  <p:embed/>
                </p:oleObj>
              </mc:Choice>
              <mc:Fallback>
                <p:oleObj name="Bitmap Image" r:id="rId5" imgW="6343560" imgH="819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0244" y="3314504"/>
                        <a:ext cx="8810532" cy="119261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C58E76C-30A5-4136-ACC9-C8B5B73B2B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9889620"/>
              </p:ext>
            </p:extLst>
          </p:nvPr>
        </p:nvGraphicFramePr>
        <p:xfrm>
          <a:off x="910243" y="4577933"/>
          <a:ext cx="8671562" cy="2211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83" name="Bitmap Image" r:id="rId7" imgW="6200640" imgH="1581120" progId="PBrush">
                  <p:embed/>
                </p:oleObj>
              </mc:Choice>
              <mc:Fallback>
                <p:oleObj name="Bitmap Image" r:id="rId7" imgW="6200640" imgH="158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10243" y="4577933"/>
                        <a:ext cx="8671562" cy="221118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2703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4339586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A formalism for Recognizer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1D851F-BF30-4459-B1BA-A05E07A85B87}"/>
              </a:ext>
            </a:extLst>
          </p:cNvPr>
          <p:cNvSpPr txBox="1"/>
          <p:nvPr/>
        </p:nvSpPr>
        <p:spPr>
          <a:xfrm>
            <a:off x="506437" y="580144"/>
            <a:ext cx="109587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As an example, we can cast the </a:t>
            </a:r>
            <a:r>
              <a:rPr lang="en-US" sz="2400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new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or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not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or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while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 the formalism as follows:</a:t>
            </a:r>
            <a:endParaRPr lang="en-US" sz="2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9349D1D-6A02-4379-AD13-52D045EF34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019466"/>
              </p:ext>
            </p:extLst>
          </p:nvPr>
        </p:nvGraphicFramePr>
        <p:xfrm>
          <a:off x="8093774" y="1098733"/>
          <a:ext cx="3891899" cy="29962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5" name="Bitmap Image" r:id="rId3" imgW="4743360" imgH="2390760" progId="PBrush">
                  <p:embed/>
                </p:oleObj>
              </mc:Choice>
              <mc:Fallback>
                <p:oleObj name="Bitmap Image" r:id="rId3" imgW="4743360" imgH="23907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F4E53B2-5537-47D5-A5DA-A01EEC9FCC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93774" y="1098733"/>
                        <a:ext cx="3891899" cy="299621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F3F031-5C65-4194-B613-5BEDB90F7D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5568512"/>
              </p:ext>
            </p:extLst>
          </p:nvPr>
        </p:nvGraphicFramePr>
        <p:xfrm>
          <a:off x="506437" y="1041809"/>
          <a:ext cx="7432593" cy="31962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6" name="Bitmap Image" r:id="rId5" imgW="5334120" imgH="2390760" progId="PBrush">
                  <p:embed/>
                </p:oleObj>
              </mc:Choice>
              <mc:Fallback>
                <p:oleObj name="Bitmap Image" r:id="rId5" imgW="5334120" imgH="2390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6437" y="1041809"/>
                        <a:ext cx="7432593" cy="319620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FAF1D4-6751-4B36-8198-D20A735F2C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498486"/>
              </p:ext>
            </p:extLst>
          </p:nvPr>
        </p:nvGraphicFramePr>
        <p:xfrm>
          <a:off x="565318" y="4324829"/>
          <a:ext cx="8606817" cy="790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7" name="Bitmap Image" r:id="rId7" imgW="6343560" imgH="819000" progId="PBrush">
                  <p:embed/>
                </p:oleObj>
              </mc:Choice>
              <mc:Fallback>
                <p:oleObj name="Bitmap Image" r:id="rId7" imgW="6343560" imgH="8190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E56F242-55DC-4B04-9045-256F29004F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5318" y="4324829"/>
                        <a:ext cx="8606817" cy="79082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5FF3C1E-E753-40D3-AA0A-2CEC098EBE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740459"/>
              </p:ext>
            </p:extLst>
          </p:nvPr>
        </p:nvGraphicFramePr>
        <p:xfrm>
          <a:off x="565317" y="5206515"/>
          <a:ext cx="8606818" cy="14897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8" name="Bitmap Image" r:id="rId9" imgW="6200640" imgH="1581120" progId="PBrush">
                  <p:embed/>
                </p:oleObj>
              </mc:Choice>
              <mc:Fallback>
                <p:oleObj name="Bitmap Image" r:id="rId9" imgW="6200640" imgH="15811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C58E76C-30A5-4136-ACC9-C8B5B73B2B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5317" y="5206515"/>
                        <a:ext cx="8606818" cy="148972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50EB539C-302F-4E9B-A36F-3BFB691EAE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9437461"/>
              </p:ext>
            </p:extLst>
          </p:nvPr>
        </p:nvGraphicFramePr>
        <p:xfrm>
          <a:off x="2945165" y="3633282"/>
          <a:ext cx="4806884" cy="461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9" name="Bitmap Image" r:id="rId11" imgW="6400800" imgH="542880" progId="PBrush">
                  <p:embed/>
                </p:oleObj>
              </mc:Choice>
              <mc:Fallback>
                <p:oleObj name="Bitmap Image" r:id="rId11" imgW="6400800" imgH="542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45165" y="3633282"/>
                        <a:ext cx="4806884" cy="461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031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4339586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A formalism for Recognizer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BAB9112-5888-41D1-B247-8EAE28E147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586092"/>
              </p:ext>
            </p:extLst>
          </p:nvPr>
        </p:nvGraphicFramePr>
        <p:xfrm>
          <a:off x="168813" y="682472"/>
          <a:ext cx="5395883" cy="2320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3" name="Bitmap Image" r:id="rId3" imgW="5334120" imgH="2390760" progId="PBrush">
                  <p:embed/>
                </p:oleObj>
              </mc:Choice>
              <mc:Fallback>
                <p:oleObj name="Bitmap Image" r:id="rId3" imgW="5334120" imgH="23907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EF3F031-5C65-4194-B613-5BEDB90F7D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813" y="682472"/>
                        <a:ext cx="5395883" cy="232036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0D75285-0BA2-415E-8CD8-A7098F44D17E}"/>
              </a:ext>
            </a:extLst>
          </p:cNvPr>
          <p:cNvSpPr txBox="1"/>
          <p:nvPr/>
        </p:nvSpPr>
        <p:spPr>
          <a:xfrm>
            <a:off x="5564696" y="746388"/>
            <a:ext cx="6458491" cy="20005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An </a:t>
            </a:r>
            <a:r>
              <a:rPr lang="en-US" sz="2400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accepts a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string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x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if and only if, starting in </a:t>
            </a:r>
            <a:r>
              <a:rPr lang="en-US" sz="28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050" b="0" i="0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400" b="0" i="0" u="none" strike="noStrike" baseline="0" dirty="0">
                <a:latin typeface="Times-Roman"/>
              </a:rPr>
              <a:t>, the sequence of characters in the string takes the </a:t>
            </a:r>
            <a:r>
              <a:rPr lang="en-US" sz="2400" i="1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through a series of transitions that leaves it in an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accepting state </a:t>
            </a:r>
            <a:r>
              <a:rPr lang="en-US" sz="2400" b="0" i="0" u="none" strike="noStrike" baseline="0" dirty="0">
                <a:latin typeface="Times-Roman"/>
              </a:rPr>
              <a:t>when the entire string has been consumed.</a:t>
            </a:r>
            <a:endParaRPr lang="en-US" sz="24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1E7D37D-7348-4C59-944F-E84C4A02AC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8304762"/>
              </p:ext>
            </p:extLst>
          </p:nvPr>
        </p:nvGraphicFramePr>
        <p:xfrm>
          <a:off x="1684601" y="3126783"/>
          <a:ext cx="7109340" cy="938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4" name="Bitmap Image" r:id="rId5" imgW="6276960" imgH="828720" progId="PBrush">
                  <p:embed/>
                </p:oleObj>
              </mc:Choice>
              <mc:Fallback>
                <p:oleObj name="Bitmap Image" r:id="rId5" imgW="6276960" imgH="828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84601" y="3126783"/>
                        <a:ext cx="7109340" cy="93856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44654D6-8573-490C-A15A-811C27346F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763294"/>
              </p:ext>
            </p:extLst>
          </p:nvPr>
        </p:nvGraphicFramePr>
        <p:xfrm>
          <a:off x="1684601" y="4145365"/>
          <a:ext cx="6982730" cy="1238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5" name="Bitmap Image" r:id="rId7" imgW="6229440" imgH="1104840" progId="PBrush">
                  <p:embed/>
                </p:oleObj>
              </mc:Choice>
              <mc:Fallback>
                <p:oleObj name="Bitmap Image" r:id="rId7" imgW="6229440" imgH="1104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84601" y="4145365"/>
                        <a:ext cx="6982730" cy="123852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5705BC-AE15-4D3D-B802-D45554E6B280}"/>
                  </a:ext>
                </a:extLst>
              </p:cNvPr>
              <p:cNvSpPr txBox="1"/>
              <p:nvPr/>
            </p:nvSpPr>
            <p:spPr>
              <a:xfrm>
                <a:off x="6985493" y="5414568"/>
                <a:ext cx="4855483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Repeated application of </a:t>
                </a:r>
                <a14:m>
                  <m:oMath xmlns:m="http://schemas.openxmlformats.org/officeDocument/2006/math">
                    <m:r>
                      <a:rPr lang="en-US" sz="18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RMTMI"/>
                  </a:rPr>
                  <a:t> 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to a pair composed of some state </a:t>
                </a:r>
                <a:r>
                  <a:rPr lang="en-US" sz="1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s </a:t>
                </a:r>
                <a14:m>
                  <m:oMath xmlns:m="http://schemas.openxmlformats.org/officeDocument/2006/math">
                    <m:r>
                      <a:rPr lang="en-US" sz="18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MTSY"/>
                  </a:rPr>
                  <a:t> </a:t>
                </a:r>
                <a:r>
                  <a:rPr lang="en-US" sz="1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S 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and an input symbol </a:t>
                </a:r>
                <a:r>
                  <a:rPr lang="en-US" sz="1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x</a:t>
                </a:r>
                <a:r>
                  <a:rPr lang="en-US" sz="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i 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1800" b="0" i="0" u="none" strike="noStrike" baseline="0" dirty="0">
                  <a:solidFill>
                    <a:srgbClr val="FF0000"/>
                  </a:solidFill>
                  <a:latin typeface="Times-Roman"/>
                </a:endParaRPr>
              </a:p>
              <a:p>
                <a:pPr marL="285750" indent="-285750" algn="l">
                  <a:buFont typeface="Arial" panose="020B0604020202020204" pitchFamily="34" charset="0"/>
                  <a:buChar char="•"/>
                </a:pP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The base case</a:t>
                </a:r>
                <a:r>
                  <a:rPr lang="en-US" sz="1800" b="0" i="0" u="none" strike="noStrike" dirty="0">
                    <a:solidFill>
                      <a:srgbClr val="FF0000"/>
                    </a:solidFill>
                    <a:latin typeface="Times-Roman"/>
                  </a:rPr>
                  <a:t> is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(</a:t>
                </a:r>
                <a:r>
                  <a:rPr lang="en-US" sz="1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s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0, </a:t>
                </a:r>
                <a:r>
                  <a:rPr lang="en-US" sz="18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x</a:t>
                </a:r>
                <a:r>
                  <a:rPr lang="en-US" sz="18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1).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B5705BC-AE15-4D3D-B802-D45554E6B2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5493" y="5414568"/>
                <a:ext cx="4855483" cy="1200329"/>
              </a:xfrm>
              <a:prstGeom prst="rect">
                <a:avLst/>
              </a:prstGeom>
              <a:blipFill>
                <a:blip r:embed="rId9"/>
                <a:stretch>
                  <a:fillRect l="-879" t="-3046" r="-1005" b="-65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CAE37F8-90FC-4018-8549-CC3E790DD6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851486"/>
              </p:ext>
            </p:extLst>
          </p:nvPr>
        </p:nvGraphicFramePr>
        <p:xfrm>
          <a:off x="9035061" y="2915252"/>
          <a:ext cx="2944675" cy="2266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6" name="Bitmap Image" r:id="rId10" imgW="4743360" imgH="2390760" progId="PBrush">
                  <p:embed/>
                </p:oleObj>
              </mc:Choice>
              <mc:Fallback>
                <p:oleObj name="Bitmap Image" r:id="rId10" imgW="4743360" imgH="239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9349D1D-6A02-4379-AD13-52D045EF3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35061" y="2915252"/>
                        <a:ext cx="2944675" cy="226698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7C8FB9A-7FF6-4AA6-91F3-CC7B083C1A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5209618"/>
              </p:ext>
            </p:extLst>
          </p:nvPr>
        </p:nvGraphicFramePr>
        <p:xfrm>
          <a:off x="168813" y="5439186"/>
          <a:ext cx="6705600" cy="7363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7" name="Bitmap Image" r:id="rId12" imgW="6705720" imgH="628560" progId="PBrush">
                  <p:embed/>
                </p:oleObj>
              </mc:Choice>
              <mc:Fallback>
                <p:oleObj name="Bitmap Image" r:id="rId12" imgW="6705720" imgH="62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68813" y="5439186"/>
                        <a:ext cx="6705600" cy="7363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F7E27D5-04D4-4B44-868F-1F10F91773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4391027"/>
              </p:ext>
            </p:extLst>
          </p:nvPr>
        </p:nvGraphicFramePr>
        <p:xfrm>
          <a:off x="57733" y="6111612"/>
          <a:ext cx="6634469" cy="624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868" name="Bitmap Image" r:id="rId14" imgW="4295880" imgH="343080" progId="PBrush">
                  <p:embed/>
                </p:oleObj>
              </mc:Choice>
              <mc:Fallback>
                <p:oleObj name="Bitmap Image" r:id="rId14" imgW="4295880" imgH="343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733" y="6111612"/>
                        <a:ext cx="6634469" cy="624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32197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4339586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A formalism for Recognizer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FC2626C-2949-45EC-8213-6EAFE3A9E7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009282"/>
              </p:ext>
            </p:extLst>
          </p:nvPr>
        </p:nvGraphicFramePr>
        <p:xfrm>
          <a:off x="218779" y="715959"/>
          <a:ext cx="10331989" cy="21130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" name="Bitmap Image" r:id="rId3" imgW="6334200" imgH="1295280" progId="PBrush">
                  <p:embed/>
                </p:oleObj>
              </mc:Choice>
              <mc:Fallback>
                <p:oleObj name="Bitmap Image" r:id="rId3" imgW="6334200" imgH="12952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CA662E3-09BA-4677-BAD1-D48631610A4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779" y="715959"/>
                        <a:ext cx="10331989" cy="211300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23520C6-E92C-43C2-BCDA-4D7939185331}"/>
              </a:ext>
            </a:extLst>
          </p:cNvPr>
          <p:cNvSpPr txBox="1"/>
          <p:nvPr/>
        </p:nvSpPr>
        <p:spPr>
          <a:xfrm>
            <a:off x="218779" y="3095053"/>
            <a:ext cx="11633982" cy="32932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Two other cases are possible. </a:t>
            </a:r>
          </a:p>
          <a:p>
            <a:pPr lvl="1" algn="just"/>
            <a:endParaRPr lang="en-US" sz="2400" b="0" i="0" u="none" strike="noStrike" baseline="0" dirty="0">
              <a:latin typeface="Times-Roman"/>
            </a:endParaRPr>
          </a:p>
          <a:p>
            <a:pPr lvl="1" algn="just"/>
            <a:r>
              <a:rPr lang="en-US" sz="2400" dirty="0">
                <a:latin typeface="Times-Roman"/>
              </a:rPr>
              <a:t>(1) </a:t>
            </a: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might encounter an error while processing the string—that is, some character </a:t>
            </a:r>
            <a:r>
              <a:rPr lang="en-US" sz="2400" b="0" i="1" u="none" strike="noStrike" baseline="0" dirty="0" err="1">
                <a:latin typeface="Times-Italic"/>
              </a:rPr>
              <a:t>x</a:t>
            </a:r>
            <a:r>
              <a:rPr lang="en-US" sz="1000" b="0" i="1" u="none" strike="noStrike" baseline="0" dirty="0" err="1">
                <a:latin typeface="Times-Italic"/>
              </a:rPr>
              <a:t>j</a:t>
            </a:r>
            <a:r>
              <a:rPr lang="en-US" sz="1000" b="0" i="1" u="none" strike="noStrike" baseline="0" dirty="0">
                <a:latin typeface="Times-Italic"/>
              </a:rPr>
              <a:t>  </a:t>
            </a:r>
            <a:r>
              <a:rPr lang="en-US" sz="2400" b="0" i="0" u="none" strike="noStrike" baseline="0" dirty="0">
                <a:latin typeface="Times-Roman"/>
              </a:rPr>
              <a:t>might take it into the error state </a:t>
            </a:r>
            <a:r>
              <a:rPr lang="en-US" sz="32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100" b="0" i="1" u="none" strike="noStrike" baseline="0" dirty="0">
                <a:solidFill>
                  <a:srgbClr val="FF0000"/>
                </a:solidFill>
                <a:latin typeface="Times-Italic"/>
              </a:rPr>
              <a:t>e</a:t>
            </a:r>
            <a:r>
              <a:rPr lang="en-US" sz="2400" b="0" i="0" u="none" strike="noStrike" baseline="0" dirty="0">
                <a:latin typeface="Times-Roman"/>
              </a:rPr>
              <a:t>.  This condition indicates 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lexical error</a:t>
            </a:r>
            <a:r>
              <a:rPr lang="en-US" sz="2400" b="0" i="0" u="none" strike="noStrike" baseline="0" dirty="0">
                <a:latin typeface="Times-Roman"/>
              </a:rPr>
              <a:t>; the string </a:t>
            </a:r>
            <a:r>
              <a:rPr lang="en-US" sz="2400" b="0" i="1" u="none" strike="noStrike" baseline="0" dirty="0">
                <a:latin typeface="Times-Italic"/>
              </a:rPr>
              <a:t>x</a:t>
            </a:r>
            <a:r>
              <a:rPr lang="en-US" sz="1000" b="0" i="0" u="none" strike="noStrike" baseline="0" dirty="0">
                <a:latin typeface="Times-Roman"/>
              </a:rPr>
              <a:t>1 </a:t>
            </a:r>
            <a:r>
              <a:rPr lang="en-US" sz="2400" b="0" i="1" u="none" strike="noStrike" baseline="0" dirty="0">
                <a:latin typeface="Times-Italic"/>
              </a:rPr>
              <a:t>x</a:t>
            </a:r>
            <a:r>
              <a:rPr lang="en-US" sz="1000" b="0" i="0" u="none" strike="noStrike" baseline="0" dirty="0">
                <a:latin typeface="Times-Roman"/>
              </a:rPr>
              <a:t>2 </a:t>
            </a:r>
            <a:r>
              <a:rPr lang="en-US" sz="2400" b="0" i="1" u="none" strike="noStrike" baseline="0" dirty="0">
                <a:latin typeface="Times-Italic"/>
              </a:rPr>
              <a:t>x</a:t>
            </a:r>
            <a:r>
              <a:rPr lang="en-US" sz="1000" b="0" i="0" u="none" strike="noStrike" baseline="0" dirty="0">
                <a:latin typeface="Times-Roman"/>
              </a:rPr>
              <a:t>3 </a:t>
            </a:r>
            <a:r>
              <a:rPr lang="en-US" sz="2400" b="0" i="0" u="none" strike="noStrike" baseline="0" dirty="0">
                <a:latin typeface="Times-Roman"/>
              </a:rPr>
              <a:t>. . . </a:t>
            </a:r>
            <a:r>
              <a:rPr lang="en-US" sz="2400" b="0" i="1" u="none" strike="noStrike" baseline="0" dirty="0">
                <a:latin typeface="Times-Italic"/>
              </a:rPr>
              <a:t>x </a:t>
            </a:r>
            <a:r>
              <a:rPr lang="en-US" sz="1000" b="0" i="1" u="none" strike="noStrike" baseline="0" dirty="0">
                <a:latin typeface="Times-Italic"/>
              </a:rPr>
              <a:t>j </a:t>
            </a:r>
            <a:r>
              <a:rPr lang="en-US" sz="2400" b="0" i="0" u="none" strike="noStrike" baseline="0" dirty="0">
                <a:latin typeface="Times-Roman"/>
              </a:rPr>
              <a:t>is not a valid prefix for any word in the language accepted by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lvl="1" algn="just"/>
            <a:endParaRPr lang="en-US" sz="2400" dirty="0">
              <a:latin typeface="Times-Roman"/>
            </a:endParaRPr>
          </a:p>
          <a:p>
            <a:pPr lvl="1" algn="just"/>
            <a:r>
              <a:rPr lang="en-US" sz="2400" b="0" i="0" u="none" strike="noStrike" baseline="0" dirty="0">
                <a:latin typeface="Times-Roman"/>
              </a:rPr>
              <a:t>(2)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can also discover an error by exhausting its input and terminating in a nonaccepting state other than </a:t>
            </a:r>
            <a:r>
              <a:rPr lang="en-US" sz="32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100" b="0" i="1" u="none" strike="noStrike" baseline="0" dirty="0">
                <a:solidFill>
                  <a:srgbClr val="FF0000"/>
                </a:solidFill>
                <a:latin typeface="Times-Italic"/>
              </a:rPr>
              <a:t>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4472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2E781-338F-4EFF-9A5C-08C2650FB8FE}"/>
              </a:ext>
            </a:extLst>
          </p:cNvPr>
          <p:cNvSpPr txBox="1"/>
          <p:nvPr/>
        </p:nvSpPr>
        <p:spPr>
          <a:xfrm>
            <a:off x="138332" y="713154"/>
            <a:ext cx="1165039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The character-by-character model shown in the original recognizer for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LetterGothic"/>
              </a:rPr>
              <a:t>not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"/>
              </a:rPr>
              <a:t>  </a:t>
            </a:r>
            <a:r>
              <a:rPr lang="en-US" sz="2400" b="0" i="0" u="none" strike="noStrike" baseline="0" dirty="0">
                <a:latin typeface="Times-Roman"/>
              </a:rPr>
              <a:t>extends easily to handle arbitrary collections of fully specified words.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899BCC-24B8-4233-A1AC-B98A6B0A8276}"/>
              </a:ext>
            </a:extLst>
          </p:cNvPr>
          <p:cNvSpPr txBox="1"/>
          <p:nvPr/>
        </p:nvSpPr>
        <p:spPr>
          <a:xfrm>
            <a:off x="1349327" y="1578430"/>
            <a:ext cx="7908387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How could we recognize a number with such a recognizer?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0FAD9A-85F7-480F-A16E-ECA3F512695F}"/>
              </a:ext>
            </a:extLst>
          </p:cNvPr>
          <p:cNvSpPr txBox="1"/>
          <p:nvPr/>
        </p:nvSpPr>
        <p:spPr>
          <a:xfrm>
            <a:off x="293077" y="2230030"/>
            <a:ext cx="6161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latin typeface="Times-Roman"/>
              </a:rPr>
              <a:t>For a </a:t>
            </a:r>
            <a:r>
              <a:rPr lang="en-US" sz="2400" b="0" i="0" u="none" strike="noStrike" baseline="0" dirty="0">
                <a:latin typeface="Times-Roman"/>
              </a:rPr>
              <a:t>specific number, such as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113.4,</a:t>
            </a:r>
            <a:r>
              <a:rPr lang="en-US" sz="2400" b="0" i="0" u="none" strike="noStrike" baseline="0" dirty="0">
                <a:latin typeface="Times-Roman"/>
              </a:rPr>
              <a:t> is easy.</a:t>
            </a:r>
            <a:endParaRPr lang="en-US" sz="24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E351879-E898-482E-B7A5-3A56DF21A1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3076" y="2772043"/>
          <a:ext cx="5010444" cy="932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8" name="Bitmap Image" r:id="rId3" imgW="4400640" imgH="819000" progId="PBrush">
                  <p:embed/>
                </p:oleObj>
              </mc:Choice>
              <mc:Fallback>
                <p:oleObj name="Bitmap Image" r:id="rId3" imgW="4400640" imgH="8190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E351879-E898-482E-B7A5-3A56DF21A1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076" y="2772043"/>
                        <a:ext cx="5010444" cy="93268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CFB013C-DF50-4676-9C81-35B4769E8B52}"/>
              </a:ext>
            </a:extLst>
          </p:cNvPr>
          <p:cNvSpPr txBox="1"/>
          <p:nvPr/>
        </p:nvSpPr>
        <p:spPr>
          <a:xfrm>
            <a:off x="138332" y="3706992"/>
            <a:ext cx="56856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Times-Roman"/>
              </a:rPr>
              <a:t>H</a:t>
            </a:r>
            <a:r>
              <a:rPr lang="en-US" sz="2400" b="0" i="0" u="none" strike="noStrike" baseline="0" dirty="0">
                <a:latin typeface="Times-Roman"/>
              </a:rPr>
              <a:t>owever, we need a transition diagram (and the corresponding code fragment) that can recognize any number.</a:t>
            </a:r>
            <a:endParaRPr lang="en-US" sz="2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BA79BC-432A-451F-9425-5DDE97703D4C}"/>
              </a:ext>
            </a:extLst>
          </p:cNvPr>
          <p:cNvSpPr txBox="1"/>
          <p:nvPr/>
        </p:nvSpPr>
        <p:spPr>
          <a:xfrm>
            <a:off x="6116516" y="2040095"/>
            <a:ext cx="593715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Let us discuss for “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unsigned integers</a:t>
            </a:r>
            <a:r>
              <a:rPr lang="en-US" sz="2400" b="0" i="0" u="none" strike="noStrike" baseline="0" dirty="0">
                <a:latin typeface="Times-Roman"/>
              </a:rPr>
              <a:t>” - an integer is either zero, or it is a series of one or more digits where the first digit is from one to nine, and the subsequent digits are from zero to nine.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The transition diagram for this is</a:t>
            </a:r>
            <a:endParaRPr lang="en-US" sz="24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1B64F268-1466-4C17-8A3E-6D4B7BB417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2280521"/>
              </p:ext>
            </p:extLst>
          </p:nvPr>
        </p:nvGraphicFramePr>
        <p:xfrm>
          <a:off x="6193302" y="4717751"/>
          <a:ext cx="5860366" cy="21232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9" name="Bitmap Image" r:id="rId5" imgW="4467240" imgH="1581120" progId="PBrush">
                  <p:embed/>
                </p:oleObj>
              </mc:Choice>
              <mc:Fallback>
                <p:oleObj name="Bitmap Image" r:id="rId5" imgW="4467240" imgH="158112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1B64F268-1466-4C17-8A3E-6D4B7BB417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93302" y="4717751"/>
                        <a:ext cx="5860366" cy="212320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8E18712-44C3-4126-A51C-CCE2469B5A0C}"/>
              </a:ext>
            </a:extLst>
          </p:cNvPr>
          <p:cNvCxnSpPr/>
          <p:nvPr/>
        </p:nvCxnSpPr>
        <p:spPr>
          <a:xfrm>
            <a:off x="5998700" y="2149682"/>
            <a:ext cx="0" cy="469127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28993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769362-03BB-472B-BEBC-8EA3EF2528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2043317"/>
              </p:ext>
            </p:extLst>
          </p:nvPr>
        </p:nvGraphicFramePr>
        <p:xfrm>
          <a:off x="2532140" y="602581"/>
          <a:ext cx="7582531" cy="2747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04" name="Bitmap Image" r:id="rId3" imgW="4467240" imgH="1581120" progId="PBrush">
                  <p:embed/>
                </p:oleObj>
              </mc:Choice>
              <mc:Fallback>
                <p:oleObj name="Bitmap Image" r:id="rId3" imgW="4467240" imgH="158112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1B64F268-1466-4C17-8A3E-6D4B7BB417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32140" y="602581"/>
                        <a:ext cx="7582531" cy="274714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7F9C74-45D2-4FC2-83E2-74E407FE1734}"/>
              </a:ext>
            </a:extLst>
          </p:cNvPr>
          <p:cNvSpPr txBox="1"/>
          <p:nvPr/>
        </p:nvSpPr>
        <p:spPr>
          <a:xfrm>
            <a:off x="194601" y="3420581"/>
            <a:ext cx="11802793" cy="31700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transition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</a:rPr>
              <a:t>0 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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</a:rPr>
              <a:t>1 </a:t>
            </a:r>
            <a:r>
              <a:rPr lang="en-US" sz="2400" b="0" i="0" u="none" strike="noStrike" baseline="0" dirty="0">
                <a:latin typeface="Times-Roman"/>
              </a:rPr>
              <a:t>handles the case for zero.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The other path, from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800" b="1" i="1" baseline="-25000" dirty="0">
                <a:solidFill>
                  <a:srgbClr val="FF0000"/>
                </a:solidFill>
                <a:latin typeface="Times-Italic"/>
              </a:rPr>
              <a:t>0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800" b="1" i="1" baseline="-25000" dirty="0">
                <a:solidFill>
                  <a:srgbClr val="FF0000"/>
                </a:solidFill>
                <a:latin typeface="Times-Italic"/>
              </a:rPr>
              <a:t>2</a:t>
            </a:r>
            <a:r>
              <a:rPr lang="en-US" sz="2400" b="0" i="0" u="none" strike="noStrike" baseline="0" dirty="0">
                <a:latin typeface="Times-Roman"/>
              </a:rPr>
              <a:t>, to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800" b="1" i="1" baseline="-25000" dirty="0">
                <a:solidFill>
                  <a:srgbClr val="FF0000"/>
                </a:solidFill>
                <a:latin typeface="Times-Italic"/>
              </a:rPr>
              <a:t>3</a:t>
            </a:r>
            <a:r>
              <a:rPr lang="en-US" sz="2400" b="0" i="0" u="none" strike="noStrike" baseline="0" dirty="0">
                <a:latin typeface="Times-Roman"/>
              </a:rPr>
              <a:t>, and so on, handles the case for an integer greater than zero.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This path, however, presents several problems. </a:t>
            </a:r>
          </a:p>
          <a:p>
            <a:pPr marL="457200" indent="-4572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First,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it does not end</a:t>
            </a:r>
            <a:r>
              <a:rPr lang="en-US" sz="2400" b="0" i="0" u="none" strike="noStrike" baseline="0" dirty="0">
                <a:latin typeface="Times-Roman"/>
              </a:rPr>
              <a:t>, violating the stipulation that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finite. </a:t>
            </a:r>
          </a:p>
          <a:p>
            <a:pPr marL="457200" indent="-4572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Second, all of the states on the path beginning with </a:t>
            </a:r>
            <a:r>
              <a:rPr lang="en-US" sz="2400" b="0" i="1" u="none" strike="noStrike" baseline="0" dirty="0">
                <a:latin typeface="Times-Italic"/>
              </a:rPr>
              <a:t>s</a:t>
            </a:r>
            <a:r>
              <a:rPr lang="en-US" sz="1000" b="0" i="0" u="none" strike="noStrike" baseline="0" dirty="0">
                <a:latin typeface="Times-Roman"/>
              </a:rPr>
              <a:t>2  </a:t>
            </a:r>
            <a:r>
              <a:rPr lang="en-US" sz="2400" b="0" i="0" u="none" strike="noStrike" baseline="0" dirty="0">
                <a:latin typeface="Times-Roman"/>
              </a:rPr>
              <a:t>are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equivalent</a:t>
            </a:r>
            <a:r>
              <a:rPr lang="en-US" sz="2400" b="0" i="0" u="none" strike="noStrike" baseline="0" dirty="0">
                <a:latin typeface="Times-Roman"/>
              </a:rPr>
              <a:t>, that is, they have the same labels on their output transitions and they are all accepting states.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07719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84AA19F-E3D6-45EC-B5E9-0775F4274B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6837340"/>
              </p:ext>
            </p:extLst>
          </p:nvPr>
        </p:nvGraphicFramePr>
        <p:xfrm>
          <a:off x="128152" y="608899"/>
          <a:ext cx="4458595" cy="16153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21" name="Bitmap Image" r:id="rId3" imgW="4467240" imgH="1581120" progId="PBrush">
                  <p:embed/>
                </p:oleObj>
              </mc:Choice>
              <mc:Fallback>
                <p:oleObj name="Bitmap Image" r:id="rId3" imgW="4467240" imgH="158112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8769362-03BB-472B-BEBC-8EA3EF2528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8152" y="608899"/>
                        <a:ext cx="4458595" cy="161534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66DA46B-B41A-4F36-9B88-B856BDFDA0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1891501"/>
              </p:ext>
            </p:extLst>
          </p:nvPr>
        </p:nvGraphicFramePr>
        <p:xfrm>
          <a:off x="8988512" y="350827"/>
          <a:ext cx="3084286" cy="1873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22" name="Bitmap Image" r:id="rId5" imgW="2571840" imgH="1562040" progId="PBrush">
                  <p:embed/>
                </p:oleObj>
              </mc:Choice>
              <mc:Fallback>
                <p:oleObj name="Bitmap Image" r:id="rId5" imgW="2571840" imgH="156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88512" y="350827"/>
                        <a:ext cx="3084286" cy="187341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A3138FC-2BF9-4B2F-8EAA-A98B8E0D72AC}"/>
              </a:ext>
            </a:extLst>
          </p:cNvPr>
          <p:cNvSpPr txBox="1"/>
          <p:nvPr/>
        </p:nvSpPr>
        <p:spPr>
          <a:xfrm>
            <a:off x="4616241" y="643906"/>
            <a:ext cx="43722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This transition diagram can be simplified as in RHS, using cycles.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94DBD02-123E-415B-8DE6-54DADCDCF1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8681753"/>
              </p:ext>
            </p:extLst>
          </p:nvPr>
        </p:nvGraphicFramePr>
        <p:xfrm>
          <a:off x="128152" y="2748483"/>
          <a:ext cx="4458595" cy="3993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23" name="Bitmap Image" r:id="rId7" imgW="2467080" imgH="2209680" progId="PBrush">
                  <p:embed/>
                </p:oleObj>
              </mc:Choice>
              <mc:Fallback>
                <p:oleObj name="Bitmap Image" r:id="rId7" imgW="2467080" imgH="2209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8152" y="2748483"/>
                        <a:ext cx="4458595" cy="399379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FE44D61-4F0A-484F-9DB1-20D79B630BD2}"/>
              </a:ext>
            </a:extLst>
          </p:cNvPr>
          <p:cNvSpPr txBox="1"/>
          <p:nvPr/>
        </p:nvSpPr>
        <p:spPr>
          <a:xfrm>
            <a:off x="291062" y="2309924"/>
            <a:ext cx="3395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FA of the simplified one is this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35751A-4F5A-49F9-B43D-20531FCCA962}"/>
              </a:ext>
            </a:extLst>
          </p:cNvPr>
          <p:cNvSpPr txBox="1"/>
          <p:nvPr/>
        </p:nvSpPr>
        <p:spPr>
          <a:xfrm>
            <a:off x="4732674" y="3081068"/>
            <a:ext cx="7331174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This </a:t>
            </a:r>
            <a:r>
              <a:rPr lang="en-US" sz="2400" i="1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recognizes a class of strings with a common property: they are all unsigned integers.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Times-Roman"/>
              </a:rPr>
              <a:t>Syntactic category: </a:t>
            </a:r>
            <a:r>
              <a:rPr lang="en-US" sz="2400" dirty="0">
                <a:latin typeface="Times-Roman"/>
              </a:rPr>
              <a:t>‘unsigned integer’.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Times-Roman"/>
              </a:rPr>
              <a:t>Lexeme: </a:t>
            </a:r>
            <a:r>
              <a:rPr lang="en-US" sz="2400" dirty="0">
                <a:latin typeface="Times-Roman"/>
              </a:rPr>
              <a:t>a specific unsigned number (</a:t>
            </a:r>
            <a:r>
              <a:rPr lang="en-US" sz="2400" dirty="0" err="1">
                <a:latin typeface="Times-Roman"/>
              </a:rPr>
              <a:t>Eg.</a:t>
            </a:r>
            <a:r>
              <a:rPr lang="en-US" sz="2400" dirty="0">
                <a:latin typeface="Times-Roman"/>
              </a:rPr>
              <a:t> 123)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15486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63D13-2EBE-46F4-B4E1-41E6B54F1D2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D5A4841-F969-4948-9555-7DF68DFE43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1770259"/>
              </p:ext>
            </p:extLst>
          </p:nvPr>
        </p:nvGraphicFramePr>
        <p:xfrm>
          <a:off x="6986731" y="569213"/>
          <a:ext cx="4484444" cy="3564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41" name="Bitmap Image" r:id="rId3" imgW="3990960" imgH="3171960" progId="PBrush">
                  <p:embed/>
                </p:oleObj>
              </mc:Choice>
              <mc:Fallback>
                <p:oleObj name="Bitmap Image" r:id="rId3" imgW="3990960" imgH="31719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2726EE3-0953-4BB7-A656-381728C019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6731" y="569213"/>
                        <a:ext cx="4484444" cy="356400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2B98B5F-6BB9-4EA5-8500-76E56384F5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9865781"/>
              </p:ext>
            </p:extLst>
          </p:nvPr>
        </p:nvGraphicFramePr>
        <p:xfrm>
          <a:off x="183725" y="660542"/>
          <a:ext cx="3302718" cy="2006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42" name="Bitmap Image" r:id="rId5" imgW="2571840" imgH="1562040" progId="PBrush">
                  <p:embed/>
                </p:oleObj>
              </mc:Choice>
              <mc:Fallback>
                <p:oleObj name="Bitmap Image" r:id="rId5" imgW="2571840" imgH="156204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66DA46B-B41A-4F36-9B88-B856BDFDA0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725" y="660542"/>
                        <a:ext cx="3302718" cy="200609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2779999-B7E8-468C-88EB-8233B656C26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79096"/>
              </p:ext>
            </p:extLst>
          </p:nvPr>
        </p:nvGraphicFramePr>
        <p:xfrm>
          <a:off x="3575591" y="631576"/>
          <a:ext cx="2979953" cy="2669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43" name="Bitmap Image" r:id="rId7" imgW="2467080" imgH="2209680" progId="PBrush">
                  <p:embed/>
                </p:oleObj>
              </mc:Choice>
              <mc:Fallback>
                <p:oleObj name="Bitmap Image" r:id="rId7" imgW="2467080" imgH="22096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C94DBD02-123E-415B-8DE6-54DADCDCF1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75591" y="631576"/>
                        <a:ext cx="2979953" cy="266930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86BA860-0568-483F-8478-246793B0DC5B}"/>
              </a:ext>
            </a:extLst>
          </p:cNvPr>
          <p:cNvSpPr txBox="1"/>
          <p:nvPr/>
        </p:nvSpPr>
        <p:spPr>
          <a:xfrm>
            <a:off x="174089" y="3429000"/>
            <a:ext cx="6381455" cy="3046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cyclic transition diagram makes sense as an </a:t>
            </a:r>
            <a:r>
              <a:rPr lang="en-US" sz="2400" i="1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In implementation, that </a:t>
            </a:r>
            <a:r>
              <a:rPr lang="en-US" sz="2400" b="0" i="0" u="none" strike="noStrike" baseline="0" dirty="0">
                <a:latin typeface="Times-Roman"/>
              </a:rPr>
              <a:t>cycle in transition needs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cyclic control flow.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implement this with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a while loop</a:t>
            </a:r>
            <a:r>
              <a:rPr lang="en-US" sz="2400" b="0" i="0" u="none" strike="noStrike" baseline="0" dirty="0">
                <a:latin typeface="Times-Roman"/>
              </a:rPr>
              <a:t>, as shown in Figure 2.2.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3BE60-067D-410E-8C16-DE7F17F12962}"/>
                  </a:ext>
                </a:extLst>
              </p:cNvPr>
              <p:cNvSpPr txBox="1"/>
              <p:nvPr/>
            </p:nvSpPr>
            <p:spPr>
              <a:xfrm>
                <a:off x="6758767" y="4167965"/>
                <a:ext cx="543323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0" i="0" u="none" strike="noStrike" baseline="0" dirty="0">
                    <a:latin typeface="Times-Roman"/>
                  </a:rPr>
                  <a:t>We can specify </a:t>
                </a:r>
                <a14:m>
                  <m:oMath xmlns:m="http://schemas.openxmlformats.org/officeDocument/2006/math">
                    <m:r>
                      <a:rPr lang="en-US" sz="18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sz="18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b="0" i="0" u="none" strike="noStrike" baseline="0" dirty="0">
                    <a:latin typeface="Times-Roman"/>
                  </a:rPr>
                  <a:t> efficiently using a table:</a:t>
                </a:r>
                <a:endParaRPr lang="en-US" dirty="0"/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883BE60-067D-410E-8C16-DE7F17F129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8767" y="4167965"/>
                <a:ext cx="5433233" cy="369332"/>
              </a:xfrm>
              <a:prstGeom prst="rect">
                <a:avLst/>
              </a:prstGeom>
              <a:blipFill>
                <a:blip r:embed="rId9"/>
                <a:stretch>
                  <a:fillRect l="-1010" t="-11667"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8A291173-6F9B-4A84-85E0-7C2F5C74E5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3242914"/>
              </p:ext>
            </p:extLst>
          </p:nvPr>
        </p:nvGraphicFramePr>
        <p:xfrm>
          <a:off x="6731655" y="4537296"/>
          <a:ext cx="5375938" cy="1938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44" name="Bitmap Image" r:id="rId10" imgW="4886280" imgH="1762200" progId="PBrush">
                  <p:embed/>
                </p:oleObj>
              </mc:Choice>
              <mc:Fallback>
                <p:oleObj name="Bitmap Image" r:id="rId10" imgW="4886280" imgH="176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31655" y="4537296"/>
                        <a:ext cx="5375938" cy="193869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1197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14DB33-94B1-4E00-800F-EC9EDB859A4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F5B6EC-3BDD-42CC-AB37-A01A91F154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9272892"/>
              </p:ext>
            </p:extLst>
          </p:nvPr>
        </p:nvGraphicFramePr>
        <p:xfrm>
          <a:off x="179941" y="795061"/>
          <a:ext cx="6825770" cy="24615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4" name="Bitmap Image" r:id="rId3" imgW="4886280" imgH="1762200" progId="PBrush">
                  <p:embed/>
                </p:oleObj>
              </mc:Choice>
              <mc:Fallback>
                <p:oleObj name="Bitmap Image" r:id="rId3" imgW="4886280" imgH="176220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8A291173-6F9B-4A84-85E0-7C2F5C74E5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941" y="795061"/>
                        <a:ext cx="6825770" cy="246153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8EF9012-01EC-4C24-BA92-6B6FE41A5AEF}"/>
              </a:ext>
            </a:extLst>
          </p:cNvPr>
          <p:cNvSpPr txBox="1"/>
          <p:nvPr/>
        </p:nvSpPr>
        <p:spPr>
          <a:xfrm>
            <a:off x="395513" y="3421442"/>
            <a:ext cx="10824029" cy="31085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columns for the digits </a:t>
            </a:r>
            <a:r>
              <a:rPr lang="en-US" sz="2000" b="0" i="0" u="none" strike="noStrike" baseline="0" dirty="0">
                <a:latin typeface="LetterGothic"/>
              </a:rPr>
              <a:t>1 </a:t>
            </a:r>
            <a:r>
              <a:rPr lang="en-US" sz="2400" b="0" i="0" u="none" strike="noStrike" baseline="0" dirty="0">
                <a:latin typeface="Times-Roman"/>
              </a:rPr>
              <a:t>through </a:t>
            </a:r>
            <a:r>
              <a:rPr lang="en-US" sz="2000" b="0" i="0" u="none" strike="noStrike" baseline="0" dirty="0">
                <a:latin typeface="LetterGothic"/>
              </a:rPr>
              <a:t>9 </a:t>
            </a:r>
            <a:r>
              <a:rPr lang="en-US" sz="2400" b="0" i="0" u="none" strike="noStrike" baseline="0" dirty="0">
                <a:latin typeface="Times-Roman"/>
              </a:rPr>
              <a:t>are identical.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We can have only </a:t>
            </a:r>
            <a:r>
              <a:rPr lang="en-US" sz="2400" b="0" i="0" u="none" strike="noStrike" baseline="0" dirty="0">
                <a:latin typeface="Times-Roman"/>
              </a:rPr>
              <a:t>three columns: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LetterGothic"/>
              </a:rPr>
              <a:t>0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,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LetterGothic"/>
              </a:rPr>
              <a:t>1 …9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, and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other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solidFill>
                <a:srgbClr val="FF0000"/>
              </a:solidFill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reports failure as soon as it enters </a:t>
            </a:r>
            <a:r>
              <a:rPr lang="en-US" sz="28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050" b="0" i="1" u="none" strike="noStrike" baseline="0" dirty="0">
                <a:solidFill>
                  <a:srgbClr val="FF0000"/>
                </a:solidFill>
                <a:latin typeface="Times-Italic"/>
              </a:rPr>
              <a:t>e</a:t>
            </a:r>
            <a:r>
              <a:rPr lang="en-US" sz="2400" b="0" i="0" u="none" strike="noStrike" baseline="0" dirty="0">
                <a:latin typeface="Times-Roman"/>
              </a:rPr>
              <a:t>, so it never references that row of the table.  We can omit this row.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The simplified </a:t>
            </a:r>
            <a:r>
              <a:rPr lang="en-US" sz="2400" b="0" i="0" u="none" strike="noStrike" baseline="0" dirty="0">
                <a:latin typeface="Times-Roman"/>
              </a:rPr>
              <a:t>table will have just three rows and three columns.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58334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1653876"/>
              </p:ext>
            </p:extLst>
          </p:nvPr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0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80414"/>
              </p:ext>
            </p:extLst>
          </p:nvPr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1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134B345D-1EBB-4B7E-9C4C-A8805D4CEC63}"/>
              </a:ext>
            </a:extLst>
          </p:cNvPr>
          <p:cNvSpPr/>
          <p:nvPr/>
        </p:nvSpPr>
        <p:spPr>
          <a:xfrm>
            <a:off x="1885071" y="618979"/>
            <a:ext cx="590843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12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14DB33-94B1-4E00-800F-EC9EDB859A4F}"/>
              </a:ext>
            </a:extLst>
          </p:cNvPr>
          <p:cNvSpPr txBox="1"/>
          <p:nvPr/>
        </p:nvSpPr>
        <p:spPr>
          <a:xfrm>
            <a:off x="3486443" y="0"/>
            <a:ext cx="5152308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Recognizing more complex words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271546-530D-4507-BE7F-DD1512C90971}"/>
              </a:ext>
            </a:extLst>
          </p:cNvPr>
          <p:cNvSpPr txBox="1"/>
          <p:nvPr/>
        </p:nvSpPr>
        <p:spPr>
          <a:xfrm>
            <a:off x="131507" y="675249"/>
            <a:ext cx="7760468" cy="3416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develop similar </a:t>
            </a:r>
            <a:r>
              <a:rPr lang="en-US" sz="2400" b="0" i="1" u="none" strike="noStrike" baseline="0" dirty="0">
                <a:latin typeface="Times-RomanSC"/>
              </a:rPr>
              <a:t>FA</a:t>
            </a:r>
            <a:r>
              <a:rPr lang="en-US" sz="2400" b="0" i="1" u="none" strike="noStrike" baseline="0" dirty="0">
                <a:latin typeface="Times-Roman"/>
              </a:rPr>
              <a:t>s</a:t>
            </a:r>
            <a:r>
              <a:rPr lang="en-US" sz="2400" b="0" i="0" u="none" strike="noStrike" baseline="0" dirty="0">
                <a:latin typeface="Times-Roman"/>
              </a:rPr>
              <a:t> for signed integers, real numbers, and complex numbers.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 err="1">
                <a:latin typeface="Times-Roman"/>
              </a:rPr>
              <a:t>Eg.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1" i="1" u="none" strike="noStrike" baseline="0" dirty="0">
                <a:solidFill>
                  <a:schemeClr val="accent2">
                    <a:lumMod val="75000"/>
                  </a:schemeClr>
                </a:solidFill>
                <a:latin typeface="Times-Roman"/>
              </a:rPr>
              <a:t>identifier names in C or Java </a:t>
            </a:r>
            <a:r>
              <a:rPr lang="en-US" sz="2400" b="0" i="0" u="none" strike="noStrike" baseline="0" dirty="0">
                <a:latin typeface="Times-Roman"/>
              </a:rPr>
              <a:t>– “</a:t>
            </a:r>
            <a:r>
              <a:rPr lang="en-US" sz="2400" b="0" i="1" u="none" strike="noStrike" baseline="0" dirty="0">
                <a:latin typeface="Times-Italic"/>
              </a:rPr>
              <a:t>an identifier consists of an alphabetic character followed by zero or more alphanumeric characters”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definition allows an infinite set of identifiers, but can be specified with the simple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two-state 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shown to the left.</a:t>
            </a:r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32B0F06-837D-438B-AD91-984992DB5C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5863700"/>
              </p:ext>
            </p:extLst>
          </p:nvPr>
        </p:nvGraphicFramePr>
        <p:xfrm>
          <a:off x="8061807" y="885267"/>
          <a:ext cx="3796365" cy="21324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7" name="Bitmap Image" r:id="rId3" imgW="2238480" imgH="1257480" progId="PBrush">
                  <p:embed/>
                </p:oleObj>
              </mc:Choice>
              <mc:Fallback>
                <p:oleObj name="Bitmap Image" r:id="rId3" imgW="2238480" imgH="1257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61807" y="885267"/>
                        <a:ext cx="3796365" cy="213242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14A1523-9C5C-496D-A35A-C255EC8F0731}"/>
              </a:ext>
            </a:extLst>
          </p:cNvPr>
          <p:cNvSpPr txBox="1"/>
          <p:nvPr/>
        </p:nvSpPr>
        <p:spPr>
          <a:xfrm>
            <a:off x="532868" y="4241469"/>
            <a:ext cx="11325304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800" b="0" i="0" u="none" strike="noStrike" baseline="0" dirty="0">
                <a:latin typeface="Times-Roman"/>
              </a:rPr>
              <a:t>To simplify scanner implementation, we need a concise notation for specifying the lexical structure of words, and a way of turning those specifications into an </a:t>
            </a:r>
            <a:r>
              <a:rPr lang="en-US" sz="2800" i="1" dirty="0">
                <a:latin typeface="Times-RomanSC"/>
              </a:rPr>
              <a:t>FA</a:t>
            </a:r>
            <a:r>
              <a:rPr lang="en-US" sz="2800" b="0" i="0" u="none" strike="noStrike" baseline="0" dirty="0">
                <a:latin typeface="Times-RomanS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and into code that implements the </a:t>
            </a:r>
            <a:r>
              <a:rPr lang="en-US" sz="2800" b="0" i="1" u="none" strike="noStrike" baseline="0" dirty="0">
                <a:latin typeface="Times-RomanSC"/>
              </a:rPr>
              <a:t>FA</a:t>
            </a:r>
            <a:r>
              <a:rPr lang="en-US" sz="2800" b="0" i="0" u="none" strike="noStrike" baseline="0" dirty="0">
                <a:latin typeface="Times-Roman"/>
              </a:rPr>
              <a:t>. </a:t>
            </a:r>
          </a:p>
          <a:p>
            <a:pPr algn="just"/>
            <a:endParaRPr lang="en-US" sz="2800" dirty="0">
              <a:latin typeface="Times-Roman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These ideas will be discussed next..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31674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5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134B345D-1EBB-4B7E-9C4C-A8805D4CEC63}"/>
              </a:ext>
            </a:extLst>
          </p:cNvPr>
          <p:cNvSpPr/>
          <p:nvPr/>
        </p:nvSpPr>
        <p:spPr>
          <a:xfrm>
            <a:off x="1941342" y="1463040"/>
            <a:ext cx="590843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14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486D69-207F-40D0-ABDA-BE68B4D3EB0C}"/>
              </a:ext>
            </a:extLst>
          </p:cNvPr>
          <p:cNvSpPr txBox="1"/>
          <p:nvPr/>
        </p:nvSpPr>
        <p:spPr>
          <a:xfrm>
            <a:off x="206327" y="678627"/>
            <a:ext cx="11746523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set of words accepted by a finite automaton,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CMSY9"/>
              </a:rPr>
              <a:t>F</a:t>
            </a:r>
            <a:r>
              <a:rPr lang="en-US" sz="2400" b="0" i="0" u="none" strike="noStrike" baseline="0" dirty="0">
                <a:latin typeface="Times-Roman"/>
              </a:rPr>
              <a:t>, forms a language, denoted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L</a:t>
            </a:r>
            <a:r>
              <a:rPr lang="en-US" sz="2400" dirty="0">
                <a:solidFill>
                  <a:srgbClr val="FF0000"/>
                </a:solidFill>
                <a:latin typeface="RMTMI"/>
              </a:rPr>
              <a:t> (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CMSY9"/>
              </a:rPr>
              <a:t>F)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transition diagram </a:t>
            </a:r>
            <a:r>
              <a:rPr lang="en-US" sz="2400" b="0" i="0" u="none" strike="noStrike" baseline="0" dirty="0">
                <a:latin typeface="Times-Roman"/>
              </a:rPr>
              <a:t>of the </a:t>
            </a:r>
            <a:r>
              <a:rPr lang="en-US" sz="2400" i="1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specifies that language.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any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, we can also describe its language using a notation called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regular expression </a:t>
            </a:r>
            <a:r>
              <a:rPr lang="en-US" sz="2400" b="0" i="0" u="none" strike="noStrike" baseline="0" dirty="0">
                <a:latin typeface="Times-Roman"/>
              </a:rPr>
              <a:t>(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language described by an </a:t>
            </a:r>
            <a:r>
              <a:rPr lang="en-US" sz="2400" i="1" dirty="0"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called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regular language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FFCFA8-2590-46E4-BA68-E5A71577B304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5F99C41-EB5E-4D63-ACA4-B310E0FE71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5105320"/>
              </p:ext>
            </p:extLst>
          </p:nvPr>
        </p:nvGraphicFramePr>
        <p:xfrm>
          <a:off x="206327" y="4250354"/>
          <a:ext cx="3139320" cy="2416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4" name="Bitmap Image" r:id="rId3" imgW="4743360" imgH="2390760" progId="PBrush">
                  <p:embed/>
                </p:oleObj>
              </mc:Choice>
              <mc:Fallback>
                <p:oleObj name="Bitmap Image" r:id="rId3" imgW="4743360" imgH="23907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9349D1D-6A02-4379-AD13-52D045EF34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327" y="4250354"/>
                        <a:ext cx="3139320" cy="241683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B535658-E896-4608-A914-F1594AF87D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959986"/>
              </p:ext>
            </p:extLst>
          </p:nvPr>
        </p:nvGraphicFramePr>
        <p:xfrm>
          <a:off x="3756817" y="4250354"/>
          <a:ext cx="3107325" cy="1745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5" name="Bitmap Image" r:id="rId5" imgW="2238480" imgH="1257480" progId="PBrush">
                  <p:embed/>
                </p:oleObj>
              </mc:Choice>
              <mc:Fallback>
                <p:oleObj name="Bitmap Image" r:id="rId5" imgW="2238480" imgH="12574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32B0F06-837D-438B-AD91-984992DB5C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56817" y="4250354"/>
                        <a:ext cx="3107325" cy="174539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55A1EBB-B940-4DCB-A2F2-41149972C4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6369152"/>
              </p:ext>
            </p:extLst>
          </p:nvPr>
        </p:nvGraphicFramePr>
        <p:xfrm>
          <a:off x="7078394" y="4250354"/>
          <a:ext cx="4091354" cy="1482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6" name="Bitmap Image" r:id="rId7" imgW="4467240" imgH="1581120" progId="PBrush">
                  <p:embed/>
                </p:oleObj>
              </mc:Choice>
              <mc:Fallback>
                <p:oleObj name="Bitmap Image" r:id="rId7" imgW="4467240" imgH="158112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1B64F268-1466-4C17-8A3E-6D4B7BB417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078394" y="4250354"/>
                        <a:ext cx="4091354" cy="148229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90266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1EEA91-5570-4BD4-8217-D835874DB3E1}"/>
              </a:ext>
            </a:extLst>
          </p:cNvPr>
          <p:cNvSpPr txBox="1"/>
          <p:nvPr/>
        </p:nvSpPr>
        <p:spPr>
          <a:xfrm>
            <a:off x="211016" y="523220"/>
            <a:ext cx="11394830" cy="224676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Times-Roman"/>
              </a:rPr>
              <a:t>S</a:t>
            </a:r>
            <a:r>
              <a:rPr lang="en-US" sz="2000" b="0" i="0" u="none" strike="noStrike" baseline="0" dirty="0">
                <a:latin typeface="Times-Roman"/>
              </a:rPr>
              <a:t>imple </a:t>
            </a:r>
            <a:r>
              <a:rPr lang="en-US" sz="2000" b="1" i="1" dirty="0"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specifications.</a:t>
            </a:r>
          </a:p>
          <a:p>
            <a:endParaRPr lang="en-US" sz="2000" dirty="0">
              <a:latin typeface="Times-Roman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-Roman"/>
              </a:rPr>
              <a:t>The language consisting of the single word </a:t>
            </a:r>
            <a:r>
              <a:rPr lang="en-US" sz="2000" b="1" i="1" u="sng" strike="noStrike" baseline="0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can be described by an </a:t>
            </a:r>
            <a:r>
              <a:rPr lang="en-US" sz="2000" b="1" i="1" dirty="0">
                <a:latin typeface="Times-RomanSC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written as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new</a:t>
            </a:r>
            <a:r>
              <a:rPr lang="en-US" sz="2000" b="1" i="1" u="none" strike="noStrike" baseline="0" dirty="0">
                <a:latin typeface="Times-Italic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b="1" i="1" dirty="0">
              <a:latin typeface="Times-Italic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-Roman"/>
              </a:rPr>
              <a:t>The language consisting of the two words </a:t>
            </a:r>
            <a:r>
              <a:rPr lang="en-US" sz="2000" b="1" i="1" u="sng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or </a:t>
            </a:r>
            <a:r>
              <a:rPr lang="en-US" sz="2000" b="1" i="1" u="sng" dirty="0">
                <a:solidFill>
                  <a:srgbClr val="FF0000"/>
                </a:solidFill>
                <a:latin typeface="LetterGothic"/>
              </a:rPr>
              <a:t>while</a:t>
            </a:r>
            <a:r>
              <a:rPr lang="en-US" sz="2000" dirty="0">
                <a:solidFill>
                  <a:srgbClr val="FF0000"/>
                </a:solidFill>
                <a:latin typeface="LetterGothic"/>
              </a:rPr>
              <a:t>, </a:t>
            </a:r>
            <a:r>
              <a:rPr lang="en-US" sz="2000" b="0" i="0" u="none" strike="noStrike" baseline="0" dirty="0">
                <a:latin typeface="Times-Roman"/>
              </a:rPr>
              <a:t>write the </a:t>
            </a:r>
            <a:r>
              <a:rPr lang="en-US" sz="2000" b="1" i="1" dirty="0">
                <a:latin typeface="Times-RomanSC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as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new | while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>
              <a:latin typeface="Times-Roman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-Roman"/>
              </a:rPr>
              <a:t>The language consisting of </a:t>
            </a:r>
            <a:r>
              <a:rPr lang="en-US" sz="2000" b="1" i="1" u="sng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or </a:t>
            </a:r>
            <a:r>
              <a:rPr lang="en-US" sz="2000" b="1" i="1" u="sng" dirty="0">
                <a:solidFill>
                  <a:srgbClr val="FF0000"/>
                </a:solidFill>
                <a:latin typeface="LetterGothic"/>
              </a:rPr>
              <a:t>not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can be described </a:t>
            </a:r>
            <a:r>
              <a:rPr lang="en-US" sz="2000" dirty="0">
                <a:latin typeface="Times-Roman"/>
              </a:rPr>
              <a:t>in </a:t>
            </a:r>
            <a:r>
              <a:rPr lang="en-US" sz="2000" b="1" i="1" dirty="0">
                <a:latin typeface="Times-RomanSC"/>
              </a:rPr>
              <a:t>RE</a:t>
            </a:r>
            <a:r>
              <a:rPr lang="en-US" sz="2000" dirty="0">
                <a:latin typeface="Times-Roman"/>
              </a:rPr>
              <a:t> as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new | not  </a:t>
            </a:r>
            <a:r>
              <a:rPr lang="en-US" sz="2000" dirty="0">
                <a:latin typeface="Times-Roman"/>
              </a:rPr>
              <a:t>or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  n(</a:t>
            </a:r>
            <a:r>
              <a:rPr lang="en-US" sz="2000" b="1" i="1" dirty="0" err="1">
                <a:solidFill>
                  <a:srgbClr val="FF0000"/>
                </a:solidFill>
                <a:latin typeface="Times-Italic"/>
              </a:rPr>
              <a:t>ew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 | </a:t>
            </a:r>
            <a:r>
              <a:rPr lang="en-US" sz="2000" b="1" i="1" dirty="0" err="1">
                <a:solidFill>
                  <a:srgbClr val="FF0000"/>
                </a:solidFill>
                <a:latin typeface="Times-Italic"/>
              </a:rPr>
              <a:t>ot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FC3B62-1FB5-4116-ABA3-BBB037E90027}"/>
              </a:ext>
            </a:extLst>
          </p:cNvPr>
          <p:cNvSpPr txBox="1"/>
          <p:nvPr/>
        </p:nvSpPr>
        <p:spPr>
          <a:xfrm>
            <a:off x="211016" y="3429000"/>
            <a:ext cx="11788726" cy="3231654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Times-Roman"/>
              </a:rPr>
              <a:t>E</a:t>
            </a:r>
            <a:r>
              <a:rPr lang="en-US" sz="2000" b="0" i="0" u="none" strike="noStrike" baseline="0" dirty="0">
                <a:latin typeface="Times-Roman"/>
              </a:rPr>
              <a:t>xamples </a:t>
            </a:r>
            <a:r>
              <a:rPr lang="en-US" sz="2000" b="1" i="1" u="none" strike="noStrike" baseline="0" dirty="0">
                <a:latin typeface="Times-Roman"/>
              </a:rPr>
              <a:t>REs</a:t>
            </a:r>
            <a:r>
              <a:rPr lang="en-US" sz="2000" b="0" i="0" u="none" strike="noStrike" baseline="0" dirty="0">
                <a:latin typeface="Times-Roman"/>
              </a:rPr>
              <a:t> for programming languages.</a:t>
            </a:r>
          </a:p>
          <a:p>
            <a:pPr algn="l"/>
            <a:endParaRPr lang="en-US" sz="2000" dirty="0">
              <a:latin typeface="Times-Roman"/>
            </a:endParaRPr>
          </a:p>
          <a:p>
            <a:pPr marL="342900" indent="-342900" algn="just">
              <a:buAutoNum type="arabicParenBoth"/>
            </a:pPr>
            <a:r>
              <a:rPr lang="en-US" sz="2000" b="0" i="0" u="none" strike="noStrike" baseline="0" dirty="0">
                <a:latin typeface="Times-Roman"/>
              </a:rPr>
              <a:t>Punctuation marks, such as colons, semicolons, commas, and various brackets, can be represented by their character representations.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"/>
              </a:rPr>
              <a:t> is</a:t>
            </a:r>
          </a:p>
          <a:p>
            <a:pPr marL="342900" indent="-342900" algn="just">
              <a:buAutoNum type="arabicParenBoth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just">
              <a:buAutoNum type="arabicParenBoth"/>
            </a:pPr>
            <a:endParaRPr lang="en-US" sz="2000" dirty="0">
              <a:latin typeface="Times-Roman"/>
            </a:endParaRPr>
          </a:p>
          <a:p>
            <a:pPr marL="342900" indent="-342900" algn="just">
              <a:buAutoNum type="arabicParenBoth"/>
            </a:pPr>
            <a:r>
              <a:rPr lang="en-US" sz="2000" b="0" i="0" u="none" strike="noStrike" baseline="0" dirty="0">
                <a:latin typeface="Times-Roman"/>
              </a:rPr>
              <a:t>RE for keywords</a:t>
            </a:r>
          </a:p>
          <a:p>
            <a:pPr marL="342900" indent="-342900" algn="just">
              <a:buAutoNum type="arabicParenBoth"/>
            </a:pPr>
            <a:endParaRPr lang="en-US" sz="200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(3) To </a:t>
            </a:r>
            <a:r>
              <a:rPr lang="en-US" sz="2000" dirty="0">
                <a:latin typeface="Times-Roman"/>
              </a:rPr>
              <a:t>model</a:t>
            </a:r>
            <a:r>
              <a:rPr lang="en-US" sz="2000" b="0" i="0" u="none" strike="noStrike" baseline="0" dirty="0">
                <a:latin typeface="Times-Roman"/>
              </a:rPr>
              <a:t> more complex constructs, such as integers or identifiers, the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"/>
              </a:rPr>
              <a:t> need to represent the cyclic edges in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000" b="0" i="0" u="none" strike="noStrike" baseline="0" dirty="0">
                <a:latin typeface="Times-Roman"/>
              </a:rPr>
              <a:t>. (next slide)</a:t>
            </a:r>
            <a:endParaRPr lang="en-US" sz="24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04BE0F1-B5D2-412A-8A7F-10C68D1425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800044"/>
              </p:ext>
            </p:extLst>
          </p:nvPr>
        </p:nvGraphicFramePr>
        <p:xfrm>
          <a:off x="4476750" y="4393436"/>
          <a:ext cx="3238500" cy="46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3" name="Bitmap Image" r:id="rId3" imgW="3238560" imgH="466560" progId="PBrush">
                  <p:embed/>
                </p:oleObj>
              </mc:Choice>
              <mc:Fallback>
                <p:oleObj name="Bitmap Image" r:id="rId3" imgW="3238560" imgH="46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76750" y="4393436"/>
                        <a:ext cx="3238500" cy="466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CBECB256-050F-4992-9A4D-60CCFDAE11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399071"/>
              </p:ext>
            </p:extLst>
          </p:nvPr>
        </p:nvGraphicFramePr>
        <p:xfrm>
          <a:off x="2450856" y="5323909"/>
          <a:ext cx="3457575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4" name="Bitmap Image" r:id="rId5" imgW="3457440" imgH="390600" progId="PBrush">
                  <p:embed/>
                </p:oleObj>
              </mc:Choice>
              <mc:Fallback>
                <p:oleObj name="Bitmap Image" r:id="rId5" imgW="3457440" imgH="390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50856" y="5323909"/>
                        <a:ext cx="3457575" cy="39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93556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883D3F0-97BE-462E-B938-8C1FBA427B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8950272"/>
              </p:ext>
            </p:extLst>
          </p:nvPr>
        </p:nvGraphicFramePr>
        <p:xfrm>
          <a:off x="9728923" y="0"/>
          <a:ext cx="2463077" cy="2708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23" name="Bitmap Image" r:id="rId3" imgW="1819440" imgH="2000160" progId="PBrush">
                  <p:embed/>
                </p:oleObj>
              </mc:Choice>
              <mc:Fallback>
                <p:oleObj name="Bitmap Image" r:id="rId3" imgW="1819440" imgH="2000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28923" y="0"/>
                        <a:ext cx="2463077" cy="2708095"/>
                      </a:xfrm>
                      <a:prstGeom prst="rect">
                        <a:avLst/>
                      </a:prstGeom>
                      <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6922BE9-36A9-44FE-92D5-187788471DC9}"/>
              </a:ext>
            </a:extLst>
          </p:cNvPr>
          <p:cNvSpPr txBox="1"/>
          <p:nvPr/>
        </p:nvSpPr>
        <p:spPr>
          <a:xfrm>
            <a:off x="267287" y="612844"/>
            <a:ext cx="9270608" cy="341632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an unsigned integer, shown at the left, has three states: an initial state </a:t>
            </a:r>
            <a:r>
              <a:rPr lang="en-US" sz="3200" b="0" i="1" u="none" strike="noStrike" baseline="0" dirty="0">
                <a:latin typeface="Times-Italic"/>
              </a:rPr>
              <a:t>s</a:t>
            </a:r>
            <a:r>
              <a:rPr lang="en-US" sz="1100" b="0" i="0" u="none" strike="noStrike" baseline="0" dirty="0">
                <a:latin typeface="Times-Roman"/>
              </a:rPr>
              <a:t>0</a:t>
            </a:r>
            <a:r>
              <a:rPr lang="en-US" sz="2400" b="0" i="0" u="none" strike="noStrike" baseline="0" dirty="0">
                <a:latin typeface="Times-Roman"/>
              </a:rPr>
              <a:t>, an accepting state </a:t>
            </a:r>
            <a:r>
              <a:rPr lang="en-US" sz="3200" b="0" i="1" u="none" strike="noStrike" baseline="0" dirty="0">
                <a:latin typeface="Times-Italic"/>
              </a:rPr>
              <a:t>s</a:t>
            </a:r>
            <a:r>
              <a:rPr lang="en-US" sz="1100" b="0" i="0" u="none" strike="noStrike" baseline="0" dirty="0">
                <a:latin typeface="Times-Roman"/>
              </a:rPr>
              <a:t>1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the unique integer zero, and another accepting state </a:t>
            </a:r>
            <a:r>
              <a:rPr lang="en-US" sz="3200" b="0" i="1" u="none" strike="noStrike" baseline="0" dirty="0">
                <a:latin typeface="Times-Italic"/>
              </a:rPr>
              <a:t>s</a:t>
            </a:r>
            <a:r>
              <a:rPr lang="en-US" sz="1100" b="0" i="0" u="none" strike="noStrike" baseline="0" dirty="0">
                <a:latin typeface="Times-Roman"/>
              </a:rPr>
              <a:t>2 </a:t>
            </a:r>
            <a:r>
              <a:rPr lang="en-US" sz="2400" b="0" i="0" u="none" strike="noStrike" baseline="0" dirty="0">
                <a:latin typeface="Times-Roman"/>
              </a:rPr>
              <a:t>for all other integers.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b="0" i="1" u="none" strike="noStrike" baseline="0" dirty="0">
                <a:latin typeface="Times-Italic"/>
              </a:rPr>
              <a:t>s</a:t>
            </a:r>
            <a:r>
              <a:rPr lang="en-US" sz="1100" b="0" i="0" u="none" strike="noStrike" baseline="0" dirty="0">
                <a:latin typeface="Times-Roman"/>
              </a:rPr>
              <a:t>2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back to itself that occurs on each additional digit.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rule is: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an unsigned integer is either a zero, or a nonzero digit followed by zero or more digits</a:t>
            </a:r>
            <a:r>
              <a:rPr lang="en-US" sz="2400" b="0" i="1" u="none" strike="noStrike" baseline="0" dirty="0">
                <a:latin typeface="Times-Italic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F747EB7-A622-4EA7-AC87-3A003B7FB2D5}"/>
              </a:ext>
            </a:extLst>
          </p:cNvPr>
          <p:cNvSpPr txBox="1"/>
          <p:nvPr/>
        </p:nvSpPr>
        <p:spPr>
          <a:xfrm>
            <a:off x="3460653" y="153888"/>
            <a:ext cx="36575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 u="none" strike="noStrike" baseline="0" dirty="0">
                <a:latin typeface="Times-Roman"/>
              </a:rPr>
              <a:t>RE for unsigned integer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3E020F-BB3F-4FE9-81AB-84E6820963AB}"/>
              </a:ext>
            </a:extLst>
          </p:cNvPr>
          <p:cNvSpPr txBox="1"/>
          <p:nvPr/>
        </p:nvSpPr>
        <p:spPr>
          <a:xfrm>
            <a:off x="267287" y="4149906"/>
            <a:ext cx="1125711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For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1" u="none" strike="noStrike" baseline="0" dirty="0">
                <a:latin typeface="Times-Italic"/>
              </a:rPr>
              <a:t>x</a:t>
            </a:r>
            <a:r>
              <a:rPr lang="en-US" sz="2400" b="0" i="0" u="none" strike="noStrike" baseline="0" dirty="0">
                <a:latin typeface="Times-Roman"/>
              </a:rPr>
              <a:t>, we write this as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x*, </a:t>
            </a:r>
            <a:r>
              <a:rPr lang="en-US" sz="2400" b="0" i="0" u="none" strike="noStrike" baseline="0" dirty="0">
                <a:latin typeface="Times-Roman"/>
              </a:rPr>
              <a:t>with the meaning “zero or more occurrences of </a:t>
            </a:r>
            <a:r>
              <a:rPr lang="en-US" sz="2400" b="0" i="1" u="none" strike="noStrike" baseline="0" dirty="0">
                <a:latin typeface="Times-Italic"/>
              </a:rPr>
              <a:t>x</a:t>
            </a:r>
            <a:r>
              <a:rPr lang="en-US" sz="2400" b="0" i="0" u="none" strike="noStrike" baseline="0" dirty="0">
                <a:latin typeface="Times-Roman"/>
              </a:rPr>
              <a:t>.”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(* operator  - </a:t>
            </a:r>
            <a:r>
              <a:rPr lang="en-US" sz="2400" b="0" i="1" u="none" strike="noStrike" baseline="0" dirty="0">
                <a:latin typeface="Times-Italic"/>
              </a:rPr>
              <a:t>Kleene closure</a:t>
            </a:r>
            <a:r>
              <a:rPr lang="en-US" sz="2400" b="0" i="0" u="none" strike="noStrike" baseline="0" dirty="0">
                <a:latin typeface="Times-Roman"/>
              </a:rPr>
              <a:t>, or </a:t>
            </a:r>
            <a:r>
              <a:rPr lang="en-US" sz="2400" b="0" i="1" u="none" strike="noStrike" baseline="0" dirty="0">
                <a:latin typeface="Times-Italic"/>
              </a:rPr>
              <a:t>closure)</a:t>
            </a:r>
          </a:p>
          <a:p>
            <a:pPr algn="just"/>
            <a:endParaRPr lang="en-US" sz="2400" b="0" i="0" u="none" strike="noStrike" baseline="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Using the closure operator, we can write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this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: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endParaRPr lang="en-US" sz="24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39ABF3B-DA74-4754-9D24-96DCDA11D6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7775031"/>
              </p:ext>
            </p:extLst>
          </p:nvPr>
        </p:nvGraphicFramePr>
        <p:xfrm>
          <a:off x="1917235" y="5653289"/>
          <a:ext cx="6744433" cy="8049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24" name="Bitmap Image" r:id="rId5" imgW="5267160" imgH="628560" progId="PBrush">
                  <p:embed/>
                </p:oleObj>
              </mc:Choice>
              <mc:Fallback>
                <p:oleObj name="Bitmap Image" r:id="rId5" imgW="5267160" imgH="62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17235" y="5653289"/>
                        <a:ext cx="6744433" cy="8049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6399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5C4CA1-01D7-43CA-8C34-7DE54B3135E8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8DF082-3FD1-4B5F-B9C7-AE6B2733E5B7}"/>
              </a:ext>
            </a:extLst>
          </p:cNvPr>
          <p:cNvSpPr txBox="1"/>
          <p:nvPr/>
        </p:nvSpPr>
        <p:spPr>
          <a:xfrm>
            <a:off x="168812" y="695239"/>
            <a:ext cx="12023188" cy="32316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To work with regular expressions in a rigorous way, we must define them more formally.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An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describes a set of strings over the characters contained in some alphabet, </a:t>
            </a:r>
            <a:r>
              <a:rPr lang="el-GR" sz="2000" b="1" dirty="0">
                <a:solidFill>
                  <a:srgbClr val="FF0000"/>
                </a:solidFill>
              </a:rPr>
              <a:t>Σ </a:t>
            </a:r>
            <a:r>
              <a:rPr lang="en-US" sz="2000" b="0" i="0" u="none" strike="noStrike" baseline="0" dirty="0">
                <a:latin typeface="Times-Roman"/>
              </a:rPr>
              <a:t> augmented with a character </a:t>
            </a:r>
            <a:r>
              <a:rPr lang="el-GR" sz="2400" b="1" dirty="0">
                <a:solidFill>
                  <a:srgbClr val="FF0000"/>
                </a:solidFill>
              </a:rPr>
              <a:t>ε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that represents the empty string.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We call the set of strings a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language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For a given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"/>
              </a:rPr>
              <a:t>, </a:t>
            </a:r>
            <a:r>
              <a:rPr lang="en-US" sz="2000" b="0" i="1" u="none" strike="noStrike" baseline="0" dirty="0">
                <a:latin typeface="Times-Italic"/>
              </a:rPr>
              <a:t>r</a:t>
            </a:r>
            <a:r>
              <a:rPr lang="en-US" sz="2000" b="0" i="0" u="none" strike="noStrike" baseline="0" dirty="0">
                <a:latin typeface="Times-Roman"/>
              </a:rPr>
              <a:t>, we denote the language that it specifies as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L(r)</a:t>
            </a:r>
            <a:r>
              <a:rPr lang="en-US" sz="2000" b="0" i="1" u="none" strike="noStrike" baseline="0" dirty="0">
                <a:latin typeface="Times-Italic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i="1" dirty="0">
              <a:latin typeface="Times-Italic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is built up from three basic operations:</a:t>
            </a:r>
            <a:endParaRPr lang="en-US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8E0E077-4127-4808-A8D8-4DBBC962ED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7476889"/>
              </p:ext>
            </p:extLst>
          </p:nvPr>
        </p:nvGraphicFramePr>
        <p:xfrm>
          <a:off x="2017481" y="3984275"/>
          <a:ext cx="8899047" cy="28235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58" name="Bitmap Image" r:id="rId3" imgW="5343480" imgH="1695600" progId="PBrush">
                  <p:embed/>
                </p:oleObj>
              </mc:Choice>
              <mc:Fallback>
                <p:oleObj name="Bitmap Image" r:id="rId3" imgW="5343480" imgH="1695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7481" y="3984275"/>
                        <a:ext cx="8899047" cy="282358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7062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47E537-F827-4D7C-8D98-AF6E589F1D0F}"/>
              </a:ext>
            </a:extLst>
          </p:cNvPr>
          <p:cNvSpPr txBox="1"/>
          <p:nvPr/>
        </p:nvSpPr>
        <p:spPr>
          <a:xfrm>
            <a:off x="196948" y="701599"/>
            <a:ext cx="1087432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Times-Italic"/>
              </a:rPr>
              <a:t>F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inite closure</a:t>
            </a:r>
            <a:r>
              <a:rPr lang="en-US" sz="2400" dirty="0">
                <a:solidFill>
                  <a:srgbClr val="FF0000"/>
                </a:solidFill>
                <a:latin typeface="Times-Roman"/>
              </a:rPr>
              <a:t> </a:t>
            </a:r>
            <a:r>
              <a:rPr lang="en-US" sz="2400" dirty="0">
                <a:latin typeface="Times-Roman"/>
              </a:rPr>
              <a:t>-  R</a:t>
            </a:r>
            <a:r>
              <a:rPr lang="en-US" sz="2400" baseline="30000" dirty="0">
                <a:latin typeface="Times-Roman"/>
              </a:rPr>
              <a:t>i</a:t>
            </a:r>
            <a:r>
              <a:rPr lang="en-US" sz="2400" dirty="0">
                <a:latin typeface="Times-Roman"/>
              </a:rPr>
              <a:t> – denotes 1 to </a:t>
            </a:r>
            <a:r>
              <a:rPr lang="en-US" sz="2400" dirty="0" err="1">
                <a:latin typeface="Times-Roman"/>
              </a:rPr>
              <a:t>i</a:t>
            </a:r>
            <a:r>
              <a:rPr lang="en-US" sz="2400" dirty="0">
                <a:latin typeface="Times-Roman"/>
              </a:rPr>
              <a:t> occurrence of R. Example R</a:t>
            </a:r>
            <a:r>
              <a:rPr lang="en-US" sz="2400" baseline="30000" dirty="0">
                <a:latin typeface="Times-Roman"/>
              </a:rPr>
              <a:t>3</a:t>
            </a:r>
            <a:r>
              <a:rPr lang="en-US" sz="2400" dirty="0">
                <a:latin typeface="Times-Roman"/>
              </a:rPr>
              <a:t> = (R | RR | RRR)</a:t>
            </a:r>
          </a:p>
          <a:p>
            <a:endParaRPr lang="en-US" sz="2400" dirty="0">
              <a:latin typeface="Times-Roman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Times-Roman"/>
              </a:rPr>
              <a:t>Positive closure </a:t>
            </a:r>
            <a:r>
              <a:rPr lang="en-US" sz="2400" dirty="0">
                <a:latin typeface="Times-Roman"/>
              </a:rPr>
              <a:t>– R</a:t>
            </a:r>
            <a:r>
              <a:rPr lang="en-US" sz="2400" baseline="30000" dirty="0">
                <a:latin typeface="Times-Roman"/>
              </a:rPr>
              <a:t>+ </a:t>
            </a:r>
            <a:r>
              <a:rPr lang="en-US" sz="2400" dirty="0">
                <a:latin typeface="Times-Roman"/>
              </a:rPr>
              <a:t>denotes RR</a:t>
            </a:r>
            <a:r>
              <a:rPr lang="en-US" sz="2400" baseline="30000" dirty="0">
                <a:latin typeface="Times-Roman"/>
              </a:rPr>
              <a:t>*</a:t>
            </a:r>
            <a:r>
              <a:rPr lang="en-US" sz="2400" dirty="0">
                <a:latin typeface="Times-Roman"/>
              </a:rPr>
              <a:t> - that is one or more occurrence of R.</a:t>
            </a: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67A43E7-0C26-4CBD-BEAA-A287C5116DD5}"/>
                  </a:ext>
                </a:extLst>
              </p:cNvPr>
              <p:cNvSpPr txBox="1"/>
              <p:nvPr/>
            </p:nvSpPr>
            <p:spPr>
              <a:xfrm>
                <a:off x="196948" y="2080307"/>
                <a:ext cx="11584745" cy="452431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Using the three basic operations (alternation, concatenation, and Kleene closure), we can define the set of </a:t>
                </a:r>
                <a:r>
                  <a:rPr lang="en-US" sz="2400" dirty="0">
                    <a:latin typeface="Times-RomanSC"/>
                  </a:rPr>
                  <a:t>RE</a:t>
                </a:r>
                <a:r>
                  <a:rPr lang="en-US" sz="2400" b="0" i="0" u="none" strike="noStrike" baseline="0" dirty="0">
                    <a:latin typeface="Times-Roman"/>
                  </a:rPr>
                  <a:t>s over an alphabet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Σ 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as follows: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lvl="1" algn="just"/>
                <a:endParaRPr lang="en-US" sz="2400" dirty="0">
                  <a:latin typeface="Times-Roman"/>
                </a:endParaRPr>
              </a:p>
              <a:p>
                <a:pPr marL="914400" lvl="1" indent="-457200" algn="just">
                  <a:buAutoNum type="arabicPeriod"/>
                </a:pPr>
                <a:r>
                  <a:rPr lang="en-US" sz="2400" b="0" i="0" u="none" strike="noStrike" baseline="0" dirty="0">
                    <a:latin typeface="Times-Roman"/>
                  </a:rPr>
                  <a:t>If </a:t>
                </a:r>
                <a:r>
                  <a:rPr lang="en-US" sz="2400" b="0" i="1" u="none" strike="noStrike" baseline="0" dirty="0">
                    <a:latin typeface="Times-Italic"/>
                  </a:rPr>
                  <a:t>a </a:t>
                </a:r>
                <a14:m>
                  <m:oMath xmlns:m="http://schemas.openxmlformats.org/officeDocument/2006/math">
                    <m:r>
                      <a:rPr lang="en-US" sz="24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Σ</a:t>
                </a:r>
                <a:r>
                  <a:rPr lang="en-US" sz="2400" b="0" i="0" u="none" strike="noStrike" baseline="0" dirty="0">
                    <a:latin typeface="Times-Roman"/>
                  </a:rPr>
                  <a:t>, then </a:t>
                </a:r>
                <a:r>
                  <a:rPr lang="en-US" sz="2400" b="0" i="1" u="none" strike="noStrike" baseline="0" dirty="0">
                    <a:latin typeface="Times-Italic"/>
                  </a:rPr>
                  <a:t>a </a:t>
                </a:r>
                <a:r>
                  <a:rPr lang="en-US" sz="2400" b="0" i="0" u="none" strike="noStrike" baseline="0" dirty="0">
                    <a:latin typeface="Times-Roman"/>
                  </a:rPr>
                  <a:t>is also an RE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denoting the set containing only </a:t>
                </a:r>
                <a:r>
                  <a:rPr lang="en-US" sz="2400" b="0" i="1" u="none" strike="noStrike" baseline="0" dirty="0">
                    <a:latin typeface="Times-Italic"/>
                  </a:rPr>
                  <a:t>a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</a:p>
              <a:p>
                <a:pPr marL="914400" lvl="1" indent="-457200" algn="just">
                  <a:buAutoNum type="arabicPeriod"/>
                </a:pPr>
                <a:endParaRPr lang="en-US" sz="2400" b="0" i="0" u="none" strike="noStrike" baseline="0" dirty="0">
                  <a:latin typeface="Times-Roman"/>
                </a:endParaRPr>
              </a:p>
              <a:p>
                <a:pPr lvl="1" algn="just"/>
                <a:r>
                  <a:rPr lang="en-US" sz="2400" b="1" i="0" u="none" strike="noStrike" baseline="0" dirty="0">
                    <a:latin typeface="Times-Bold"/>
                  </a:rPr>
                  <a:t>2. </a:t>
                </a:r>
                <a:r>
                  <a:rPr lang="en-US" sz="2400" b="0" i="0" u="none" strike="noStrike" baseline="0" dirty="0">
                    <a:latin typeface="Times-Roman"/>
                  </a:rPr>
                  <a:t>If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r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and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s </a:t>
                </a:r>
                <a:r>
                  <a:rPr lang="en-US" sz="2400" b="0" i="0" u="none" strike="noStrike" baseline="0" dirty="0">
                    <a:latin typeface="Times-Roman"/>
                  </a:rPr>
                  <a:t>are </a:t>
                </a:r>
                <a:r>
                  <a:rPr lang="en-US" sz="2400" b="1" i="1" u="none" strike="noStrike" baseline="0" dirty="0">
                    <a:latin typeface="Times-Roman"/>
                  </a:rPr>
                  <a:t>REs</a:t>
                </a:r>
                <a:r>
                  <a:rPr lang="en-US" sz="2400" b="0" i="0" u="none" strike="noStrike" baseline="0" dirty="0">
                    <a:latin typeface="Times-Roman"/>
                  </a:rPr>
                  <a:t>, denoting sets </a:t>
                </a:r>
                <a:r>
                  <a:rPr lang="en-US" sz="2400" b="0" i="1" u="none" strike="noStrike" baseline="0" dirty="0">
                    <a:latin typeface="Times-Italic"/>
                  </a:rPr>
                  <a:t>L(r)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and </a:t>
                </a:r>
                <a:r>
                  <a:rPr lang="en-US" sz="2400" b="0" i="1" u="none" strike="noStrike" baseline="0" dirty="0">
                    <a:latin typeface="Times-Italic"/>
                  </a:rPr>
                  <a:t>L</a:t>
                </a:r>
                <a:r>
                  <a:rPr lang="en-US" sz="2400" b="0" i="0" u="none" strike="noStrike" baseline="0" dirty="0">
                    <a:latin typeface="Times-Roman"/>
                  </a:rPr>
                  <a:t>(</a:t>
                </a:r>
                <a:r>
                  <a:rPr lang="en-US" sz="2400" b="0" i="1" u="none" strike="noStrike" baseline="0" dirty="0">
                    <a:latin typeface="Times-Italic"/>
                  </a:rPr>
                  <a:t>s</a:t>
                </a:r>
                <a:r>
                  <a:rPr lang="en-US" sz="2400" b="0" i="0" u="none" strike="noStrike" baseline="0" dirty="0">
                    <a:latin typeface="Times-Roman"/>
                  </a:rPr>
                  <a:t>), respectively,</a:t>
                </a:r>
              </a:p>
              <a:p>
                <a:pPr lvl="1" algn="just"/>
                <a:r>
                  <a:rPr lang="en-US" sz="2400" dirty="0">
                    <a:latin typeface="Times-Roman"/>
                  </a:rPr>
                  <a:t>     </a:t>
                </a:r>
                <a:r>
                  <a:rPr lang="en-US" sz="2400" b="0" i="0" u="none" strike="noStrike" baseline="0" dirty="0">
                    <a:latin typeface="Times-Roman"/>
                  </a:rPr>
                  <a:t> then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Italic"/>
                  </a:rPr>
                  <a:t>r | s </a:t>
                </a:r>
                <a:r>
                  <a:rPr lang="en-US" sz="2400" b="0" i="0" u="none" strike="noStrike" baseline="0" dirty="0">
                    <a:latin typeface="Times-Roman"/>
                  </a:rPr>
                  <a:t>is an </a:t>
                </a:r>
                <a:r>
                  <a:rPr lang="en-US" sz="2400" dirty="0">
                    <a:latin typeface="Times-RomanSC"/>
                  </a:rPr>
                  <a:t>RE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denoting the union, or alternation, of </a:t>
                </a:r>
                <a:r>
                  <a:rPr lang="en-US" sz="2400" b="0" i="1" u="none" strike="noStrike" baseline="0" dirty="0">
                    <a:latin typeface="Times-Italic"/>
                  </a:rPr>
                  <a:t>L(r) </a:t>
                </a:r>
                <a:r>
                  <a:rPr lang="en-US" sz="2400" b="0" i="0" u="none" strike="noStrike" baseline="0" dirty="0">
                    <a:latin typeface="Times-Roman"/>
                  </a:rPr>
                  <a:t>and </a:t>
                </a:r>
                <a:r>
                  <a:rPr lang="en-US" sz="2400" b="0" i="1" u="none" strike="noStrike" baseline="0" dirty="0">
                    <a:latin typeface="Times-Italic"/>
                  </a:rPr>
                  <a:t>L(s)</a:t>
                </a:r>
                <a:r>
                  <a:rPr lang="en-US" sz="2400" b="0" i="0" u="none" strike="noStrike" baseline="0" dirty="0">
                    <a:latin typeface="Times-Roman"/>
                  </a:rPr>
                  <a:t>,</a:t>
                </a:r>
              </a:p>
              <a:p>
                <a:pPr lvl="1" algn="just"/>
                <a:r>
                  <a:rPr lang="en-US" sz="2400" b="0" i="1" u="none" strike="noStrike" baseline="0" dirty="0">
                    <a:latin typeface="Times-Italic"/>
                  </a:rPr>
                  <a:t>      </a:t>
                </a:r>
                <a:r>
                  <a:rPr lang="en-US" sz="2400" b="1" i="1" dirty="0" err="1">
                    <a:solidFill>
                      <a:srgbClr val="FF0000"/>
                    </a:solidFill>
                    <a:latin typeface="Times-Italic"/>
                  </a:rPr>
                  <a:t>rs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an </a:t>
                </a:r>
                <a:r>
                  <a:rPr lang="en-US" sz="2400" dirty="0">
                    <a:latin typeface="Times-RomanSC"/>
                  </a:rPr>
                  <a:t>RE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denoting the concatenation of </a:t>
                </a:r>
                <a:r>
                  <a:rPr lang="en-US" sz="2400" b="0" i="1" u="none" strike="noStrike" baseline="0" dirty="0">
                    <a:latin typeface="Times-Italic"/>
                  </a:rPr>
                  <a:t>L(r)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and </a:t>
                </a:r>
                <a:r>
                  <a:rPr lang="en-US" sz="2400" b="0" i="1" u="none" strike="noStrike" baseline="0" dirty="0">
                    <a:latin typeface="Times-Italic"/>
                  </a:rPr>
                  <a:t>L(s)</a:t>
                </a:r>
                <a:r>
                  <a:rPr lang="en-US" sz="2400" b="0" i="0" u="none" strike="noStrike" baseline="0" dirty="0">
                    <a:latin typeface="Times-Roman"/>
                  </a:rPr>
                  <a:t>, respectively, and</a:t>
                </a:r>
              </a:p>
              <a:p>
                <a:pPr lvl="1" algn="just"/>
                <a:r>
                  <a:rPr lang="en-US" sz="2400" b="0" i="1" u="none" strike="noStrike" baseline="0" dirty="0">
                    <a:latin typeface="Times-Italic"/>
                  </a:rPr>
                  <a:t>     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Italic"/>
                  </a:rPr>
                  <a:t>r</a:t>
                </a:r>
                <a:r>
                  <a:rPr lang="en-US" sz="2400" b="1" i="1" baseline="30000" dirty="0">
                    <a:solidFill>
                      <a:srgbClr val="FF0000"/>
                    </a:solidFill>
                    <a:latin typeface="Times-Italic"/>
                  </a:rPr>
                  <a:t>*</a:t>
                </a:r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an </a:t>
                </a:r>
                <a:r>
                  <a:rPr lang="en-US" sz="2400" dirty="0">
                    <a:latin typeface="Times-RomanSC"/>
                  </a:rPr>
                  <a:t>RE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denoting the Kleene closure of </a:t>
                </a:r>
                <a:r>
                  <a:rPr lang="en-US" sz="2400" b="0" i="1" u="none" strike="noStrike" baseline="0" dirty="0">
                    <a:latin typeface="Times-Italic"/>
                  </a:rPr>
                  <a:t>L(r)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</a:p>
              <a:p>
                <a:pPr lvl="1" algn="just"/>
                <a:endParaRPr lang="en-US" sz="2400" b="0" i="0" u="none" strike="noStrike" baseline="0" dirty="0">
                  <a:latin typeface="Times-Roman"/>
                </a:endParaRPr>
              </a:p>
              <a:p>
                <a:pPr lvl="1" algn="just"/>
                <a:r>
                  <a:rPr lang="en-US" sz="2400" b="1" i="0" u="none" strike="noStrike" baseline="0" dirty="0">
                    <a:latin typeface="Times-Bold"/>
                  </a:rPr>
                  <a:t>3.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1" dirty="0">
                    <a:solidFill>
                      <a:srgbClr val="FF0000"/>
                    </a:solidFill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an </a:t>
                </a:r>
                <a:r>
                  <a:rPr lang="en-US" sz="2400" dirty="0">
                    <a:latin typeface="Times-RomanSC"/>
                  </a:rPr>
                  <a:t>RE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denoting the set containing only the empty string.</a:t>
                </a:r>
                <a:endParaRPr lang="en-US" sz="24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67A43E7-0C26-4CBD-BEAA-A287C5116DD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948" y="2080307"/>
                <a:ext cx="11584745" cy="4524315"/>
              </a:xfrm>
              <a:prstGeom prst="rect">
                <a:avLst/>
              </a:prstGeom>
              <a:blipFill>
                <a:blip r:embed="rId2"/>
                <a:stretch>
                  <a:fillRect l="-736" t="-941" r="-736" b="-2016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29044C2-7ED7-442C-AE61-B4D9055604A0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5595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C3D7FD-BFFB-4519-AC64-00E8A08769A4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5874A5-E688-48D9-880F-160F67CA89FB}"/>
              </a:ext>
            </a:extLst>
          </p:cNvPr>
          <p:cNvSpPr txBox="1"/>
          <p:nvPr/>
        </p:nvSpPr>
        <p:spPr>
          <a:xfrm>
            <a:off x="6836900" y="76944"/>
            <a:ext cx="119575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Examples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771349-2D9B-4BE7-911E-054D7B83B8C2}"/>
              </a:ext>
            </a:extLst>
          </p:cNvPr>
          <p:cNvSpPr txBox="1"/>
          <p:nvPr/>
        </p:nvSpPr>
        <p:spPr>
          <a:xfrm>
            <a:off x="182880" y="490580"/>
            <a:ext cx="11830930" cy="6232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900" dirty="0">
                <a:latin typeface="Times-Roman"/>
              </a:rPr>
              <a:t>S</a:t>
            </a:r>
            <a:r>
              <a:rPr lang="en-US" sz="1900" b="0" i="0" u="none" strike="noStrike" baseline="0" dirty="0">
                <a:latin typeface="Times-Roman"/>
              </a:rPr>
              <a:t>ome </a:t>
            </a:r>
            <a:r>
              <a:rPr lang="en-US" sz="1900" b="1" i="1" u="none" strike="noStrike" baseline="0" dirty="0">
                <a:solidFill>
                  <a:srgbClr val="0070C0"/>
                </a:solidFill>
                <a:latin typeface="Times-Roman"/>
              </a:rPr>
              <a:t>examples of REs </a:t>
            </a:r>
            <a:r>
              <a:rPr lang="en-US" sz="1900" b="0" i="0" u="none" strike="noStrike" baseline="0" dirty="0">
                <a:latin typeface="Times-Roman"/>
              </a:rPr>
              <a:t>from programming languages</a:t>
            </a:r>
          </a:p>
          <a:p>
            <a:endParaRPr lang="en-US" sz="1900" dirty="0">
              <a:latin typeface="Times-Roman"/>
            </a:endParaRPr>
          </a:p>
          <a:p>
            <a:pPr marL="342900" indent="-342900" algn="l">
              <a:buAutoNum type="arabicParenBoth"/>
            </a:pPr>
            <a:r>
              <a:rPr lang="en-US" sz="1900" b="1" i="1" u="none" strike="noStrike" baseline="0" dirty="0">
                <a:latin typeface="Times-Roman"/>
              </a:rPr>
              <a:t>identifiers</a:t>
            </a:r>
            <a:r>
              <a:rPr lang="en-US" sz="1900" b="0" i="0" u="none" strike="noStrike" baseline="0" dirty="0">
                <a:latin typeface="Times-Roman"/>
              </a:rPr>
              <a:t> - an alphabetic character followed by zero or more alphanumeric characters,</a:t>
            </a: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          The RE is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([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dirty="0">
                <a:solidFill>
                  <a:srgbClr val="0070C0"/>
                </a:solidFill>
                <a:latin typeface="MTSY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]) ([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])</a:t>
            </a:r>
            <a:r>
              <a:rPr lang="en-US" sz="1900" b="1" i="1" u="none" strike="noStrike" baseline="30000" dirty="0">
                <a:solidFill>
                  <a:srgbClr val="FF0000"/>
                </a:solidFill>
                <a:latin typeface="Times-Roman"/>
              </a:rPr>
              <a:t>*</a:t>
            </a:r>
            <a:br>
              <a:rPr lang="en-US" sz="1900" b="1" i="0" u="none" strike="noStrike" baseline="30000" dirty="0">
                <a:solidFill>
                  <a:srgbClr val="FF0000"/>
                </a:solidFill>
                <a:latin typeface="Times-Roman"/>
              </a:rPr>
            </a:br>
            <a:r>
              <a:rPr lang="en-US" sz="1900" b="1" i="0" u="none" strike="noStrike" baseline="30000" dirty="0">
                <a:solidFill>
                  <a:srgbClr val="FF0000"/>
                </a:solidFill>
                <a:latin typeface="Times-Roman"/>
              </a:rPr>
              <a:t>               </a:t>
            </a:r>
          </a:p>
          <a:p>
            <a:pPr algn="l"/>
            <a:r>
              <a:rPr lang="en-US" sz="1900" baseline="30000" dirty="0">
                <a:latin typeface="Times-Roman"/>
              </a:rPr>
              <a:t>             </a:t>
            </a:r>
            <a:r>
              <a:rPr lang="en-US" sz="1900" dirty="0">
                <a:latin typeface="Times-Roman"/>
              </a:rPr>
              <a:t>If the length of the identifier is restricted to maximum of 6 character,</a:t>
            </a: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             The RE is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([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dirty="0">
                <a:solidFill>
                  <a:srgbClr val="FF0000"/>
                </a:solidFill>
                <a:latin typeface="MTSY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]) ([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])</a:t>
            </a:r>
            <a:r>
              <a:rPr lang="en-US" sz="1900" b="1" i="1" baseline="30000" dirty="0">
                <a:solidFill>
                  <a:srgbClr val="FF0000"/>
                </a:solidFill>
                <a:latin typeface="Times-Roman"/>
              </a:rPr>
              <a:t>5</a:t>
            </a:r>
            <a:endParaRPr lang="en-US" sz="1900" b="1" i="1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1900" b="1" i="0" u="none" strike="noStrike" baseline="30000" dirty="0">
                <a:solidFill>
                  <a:srgbClr val="FF0000"/>
                </a:solidFill>
                <a:latin typeface="Times-Roman"/>
              </a:rPr>
              <a:t>          </a:t>
            </a: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(2) </a:t>
            </a:r>
            <a:r>
              <a:rPr lang="en-US" sz="1900" b="1" i="1" dirty="0">
                <a:latin typeface="Times-Roman"/>
              </a:rPr>
              <a:t>unsigned integer </a:t>
            </a:r>
            <a:r>
              <a:rPr lang="en-US" sz="1900" b="0" i="0" u="none" strike="noStrike" baseline="0" dirty="0">
                <a:latin typeface="Times-Roman"/>
              </a:rPr>
              <a:t>- either zero or a nonzero digit followed by zero or more digits</a:t>
            </a:r>
          </a:p>
          <a:p>
            <a:pPr algn="l"/>
            <a:r>
              <a:rPr lang="en-US" sz="1900" dirty="0">
                <a:latin typeface="Times-Roman"/>
              </a:rPr>
              <a:t>        	 The RE is 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Italic"/>
              </a:rPr>
              <a:t>0 </a:t>
            </a:r>
            <a:r>
              <a:rPr lang="en-US" sz="1900" b="1" dirty="0">
                <a:solidFill>
                  <a:srgbClr val="FF0000"/>
                </a:solidFill>
                <a:latin typeface="MTSY"/>
              </a:rPr>
              <a:t>|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Italic"/>
              </a:rPr>
              <a:t>1. . . 9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Roman"/>
              </a:rPr>
              <a:t>] [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en-US" sz="1900" b="1" u="none" strike="noStrike" baseline="0" dirty="0">
                <a:solidFill>
                  <a:srgbClr val="FF0000"/>
                </a:solidFill>
                <a:latin typeface="Times-Roman"/>
              </a:rPr>
              <a:t>]</a:t>
            </a:r>
            <a:r>
              <a:rPr lang="en-US" sz="1900" b="1" u="none" strike="noStrike" baseline="30000" dirty="0">
                <a:solidFill>
                  <a:srgbClr val="FF0000"/>
                </a:solidFill>
                <a:latin typeface="Times-Roman"/>
              </a:rPr>
              <a:t>*</a:t>
            </a:r>
          </a:p>
          <a:p>
            <a:pPr algn="l"/>
            <a:endParaRPr lang="en-US" sz="1900" b="1" baseline="30000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1900" dirty="0">
                <a:latin typeface="Times-Roman"/>
              </a:rPr>
              <a:t>(3) </a:t>
            </a:r>
            <a:r>
              <a:rPr lang="en-US" sz="1900" b="1" i="1" dirty="0">
                <a:latin typeface="Times-Roman"/>
              </a:rPr>
              <a:t>Unsigned real numbers </a:t>
            </a:r>
          </a:p>
          <a:p>
            <a:pPr algn="l"/>
            <a:r>
              <a:rPr lang="en-US" sz="1900" b="1" dirty="0">
                <a:solidFill>
                  <a:srgbClr val="FF0000"/>
                </a:solidFill>
                <a:latin typeface="Times-Roman"/>
              </a:rPr>
              <a:t> </a:t>
            </a:r>
            <a:r>
              <a:rPr lang="en-US" sz="1900" dirty="0">
                <a:latin typeface="Times-Roman"/>
              </a:rPr>
              <a:t>              The RE is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0 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Italic"/>
              </a:rPr>
              <a:t>|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1. . . 9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 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*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) (</a:t>
            </a:r>
            <a:r>
              <a:rPr lang="el-GR" sz="1900" b="1" i="1" dirty="0">
                <a:solidFill>
                  <a:srgbClr val="FF0000"/>
                </a:solidFill>
              </a:rPr>
              <a:t>ε</a:t>
            </a:r>
            <a:r>
              <a:rPr lang="en-US" sz="1900" b="1" i="1" dirty="0">
                <a:solidFill>
                  <a:srgbClr val="FF0000"/>
                </a:solidFill>
              </a:rPr>
              <a:t> | .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 [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]</a:t>
            </a:r>
            <a:r>
              <a:rPr lang="en-US" sz="1900" b="1" i="1" u="none" strike="noStrike" baseline="0" dirty="0">
                <a:solidFill>
                  <a:srgbClr val="FF0000"/>
                </a:solidFill>
                <a:latin typeface="Times-Roman"/>
              </a:rPr>
              <a:t>*</a:t>
            </a:r>
            <a:r>
              <a:rPr lang="pl-PL" sz="1900" b="1" i="1" u="none" strike="noStrike" baseline="0" dirty="0">
                <a:solidFill>
                  <a:srgbClr val="FF0000"/>
                </a:solidFill>
                <a:latin typeface="Times-Roman"/>
              </a:rPr>
              <a:t>)</a:t>
            </a:r>
            <a:endParaRPr lang="en-US" sz="1900" b="1" i="1" u="none" strike="noStrike" baseline="0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	The first part is just the </a:t>
            </a:r>
            <a:r>
              <a:rPr lang="en-US" sz="1900" b="0" i="0" u="none" strike="noStrike" baseline="0" dirty="0">
                <a:latin typeface="Times-RomanSC"/>
              </a:rPr>
              <a:t>RE </a:t>
            </a:r>
            <a:r>
              <a:rPr lang="en-US" sz="1900" b="0" i="0" u="none" strike="noStrike" baseline="0" dirty="0">
                <a:latin typeface="Times-Roman"/>
              </a:rPr>
              <a:t>for an integer. The rest generates either the empty string or a decimal point followed by  </a:t>
            </a:r>
          </a:p>
          <a:p>
            <a:pPr algn="l"/>
            <a:r>
              <a:rPr lang="en-US" sz="1900" dirty="0">
                <a:latin typeface="Times-Roman"/>
              </a:rPr>
              <a:t>                </a:t>
            </a:r>
            <a:r>
              <a:rPr lang="en-US" sz="1900" b="0" i="0" u="none" strike="noStrike" baseline="0" dirty="0">
                <a:latin typeface="Times-Roman"/>
              </a:rPr>
              <a:t>zero or more digits.</a:t>
            </a:r>
          </a:p>
          <a:p>
            <a:pPr algn="l"/>
            <a:endParaRPr lang="en-US" sz="1900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(</a:t>
            </a:r>
            <a:r>
              <a:rPr lang="en-US" sz="1900" b="1" i="1" dirty="0">
                <a:latin typeface="Times-Roman"/>
              </a:rPr>
              <a:t>4) Quoted character strings</a:t>
            </a:r>
          </a:p>
          <a:p>
            <a:pPr algn="l"/>
            <a:r>
              <a:rPr lang="en-US" sz="1900" b="0" i="0" u="none" strike="noStrike" baseline="0" dirty="0">
                <a:latin typeface="Times-Roman"/>
              </a:rPr>
              <a:t>                  Using complement operator, the </a:t>
            </a:r>
            <a:r>
              <a:rPr lang="en-US" sz="1900" b="0" i="1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Times-Roman"/>
              </a:rPr>
              <a:t> for a character string is </a:t>
            </a:r>
            <a:r>
              <a:rPr lang="en-US" sz="1900" b="1" i="0" u="none" strike="noStrike" baseline="0" dirty="0">
                <a:solidFill>
                  <a:srgbClr val="FF0000"/>
                </a:solidFill>
                <a:latin typeface="Times-Roman"/>
              </a:rPr>
              <a:t>“ (ˆ”)*</a:t>
            </a:r>
            <a:r>
              <a:rPr lang="en-US" sz="19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1900" b="1" i="0" u="none" strike="noStrike" baseline="0" dirty="0">
                <a:solidFill>
                  <a:srgbClr val="FF0000"/>
                </a:solidFill>
                <a:latin typeface="Times-Roman"/>
              </a:rPr>
              <a:t>”.</a:t>
            </a:r>
          </a:p>
          <a:p>
            <a:pPr algn="l"/>
            <a:endParaRPr lang="en-US" sz="1900" b="1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1900" b="1" i="1" dirty="0">
                <a:latin typeface="Times-Roman"/>
              </a:rPr>
              <a:t>(5) Comments</a:t>
            </a:r>
          </a:p>
          <a:p>
            <a:pPr algn="l"/>
            <a:r>
              <a:rPr lang="en-US" sz="1900" b="1" i="1" dirty="0">
                <a:latin typeface="Times-Roman"/>
              </a:rPr>
              <a:t>               </a:t>
            </a:r>
            <a:r>
              <a:rPr lang="en-US" sz="1900" b="1" i="1" dirty="0">
                <a:solidFill>
                  <a:srgbClr val="FF0000"/>
                </a:solidFill>
                <a:latin typeface="Times-Roman"/>
              </a:rPr>
              <a:t>The RE is 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Times-Roman"/>
              </a:rPr>
              <a:t>// (ˆ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LetterGothic"/>
              </a:rPr>
              <a:t>\n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Times-Roman"/>
              </a:rPr>
              <a:t>)*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LetterGothic"/>
              </a:rPr>
              <a:t>\n</a:t>
            </a:r>
            <a:r>
              <a:rPr lang="en-US" sz="1900" b="0" i="0" u="none" strike="noStrike" baseline="0" dirty="0">
                <a:solidFill>
                  <a:srgbClr val="FF0000"/>
                </a:solidFill>
                <a:latin typeface="Times-Roman"/>
              </a:rPr>
              <a:t>,</a:t>
            </a:r>
            <a:endParaRPr lang="en-US" sz="1900" b="1" i="1" dirty="0">
              <a:solidFill>
                <a:srgbClr val="FF0000"/>
              </a:solidFill>
              <a:latin typeface="Times-Roman"/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AAE1EC-DB9B-4C61-867D-55DF834168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073715"/>
              </p:ext>
            </p:extLst>
          </p:nvPr>
        </p:nvGraphicFramePr>
        <p:xfrm>
          <a:off x="8206960" y="4923621"/>
          <a:ext cx="3802160" cy="1024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73" name="Bitmap Image" r:id="rId3" imgW="2333520" imgH="628560" progId="PBrush">
                  <p:embed/>
                </p:oleObj>
              </mc:Choice>
              <mc:Fallback>
                <p:oleObj name="Bitmap Image" r:id="rId3" imgW="2333520" imgH="62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06960" y="4923621"/>
                        <a:ext cx="3802160" cy="102425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6215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1AA265-252F-4620-A3B5-8B8C99F641DF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9B1E1A-E5AE-483E-8506-8A7EC53C8281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2ED211-6844-4AC8-9859-87456A5B2D45}"/>
              </a:ext>
            </a:extLst>
          </p:cNvPr>
          <p:cNvSpPr txBox="1"/>
          <p:nvPr/>
        </p:nvSpPr>
        <p:spPr>
          <a:xfrm>
            <a:off x="6836900" y="76944"/>
            <a:ext cx="119575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Examples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3E1A91-EE95-4B06-B251-5DCEBB8DDE26}"/>
              </a:ext>
            </a:extLst>
          </p:cNvPr>
          <p:cNvSpPr txBox="1"/>
          <p:nvPr/>
        </p:nvSpPr>
        <p:spPr>
          <a:xfrm>
            <a:off x="335279" y="751344"/>
            <a:ext cx="11523786" cy="366254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Multiline comments in </a:t>
            </a:r>
            <a:r>
              <a:rPr lang="en-US" sz="2400" b="0" i="0" u="none" strike="noStrike" baseline="0" dirty="0">
                <a:latin typeface="Times-RomanSC"/>
              </a:rPr>
              <a:t>c</a:t>
            </a:r>
            <a:r>
              <a:rPr lang="en-US" sz="2400" b="0" i="0" u="none" strike="noStrike" baseline="0" dirty="0">
                <a:latin typeface="Times-Roman"/>
              </a:rPr>
              <a:t>, </a:t>
            </a:r>
            <a:r>
              <a:rPr lang="en-US" sz="2400" b="0" i="0" u="none" strike="noStrike" baseline="0" dirty="0" err="1">
                <a:latin typeface="Times-RomanSC"/>
              </a:rPr>
              <a:t>c++</a:t>
            </a:r>
            <a:r>
              <a:rPr lang="en-US" sz="2400" b="0" i="0" u="none" strike="noStrike" baseline="0" dirty="0">
                <a:latin typeface="Times-Roman"/>
              </a:rPr>
              <a:t>, and Java begin with the delimiter </a:t>
            </a:r>
            <a:r>
              <a:rPr lang="en-US" sz="2400" b="0" i="0" u="none" strike="noStrike" baseline="0" dirty="0">
                <a:latin typeface="LetterGothic"/>
              </a:rPr>
              <a:t>/* </a:t>
            </a:r>
            <a:r>
              <a:rPr lang="en-US" sz="2400" b="0" i="0" u="none" strike="noStrike" baseline="0" dirty="0">
                <a:latin typeface="Times-Roman"/>
              </a:rPr>
              <a:t>and end with </a:t>
            </a:r>
            <a:r>
              <a:rPr lang="en-US" sz="2400" b="0" i="0" u="none" strike="noStrike" baseline="0" dirty="0">
                <a:latin typeface="LetterGothic"/>
              </a:rPr>
              <a:t>*/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algn="l"/>
            <a:endParaRPr lang="en-US" sz="2400" dirty="0">
              <a:latin typeface="Times-Roman"/>
            </a:endParaRPr>
          </a:p>
          <a:p>
            <a:pPr algn="l"/>
            <a:r>
              <a:rPr lang="en-US" sz="2400" b="0" i="0" u="none" strike="noStrike" baseline="0" dirty="0">
                <a:latin typeface="Times-Roman"/>
              </a:rPr>
              <a:t>If we could disallow </a:t>
            </a:r>
            <a:r>
              <a:rPr lang="en-US" sz="2400" b="0" i="0" u="none" strike="noStrike" baseline="0" dirty="0">
                <a:latin typeface="LetterGothic"/>
              </a:rPr>
              <a:t>* </a:t>
            </a:r>
            <a:r>
              <a:rPr lang="en-US" sz="2400" b="0" i="0" u="none" strike="noStrike" baseline="0" dirty="0">
                <a:latin typeface="Times-Roman"/>
              </a:rPr>
              <a:t>in a comment, the </a:t>
            </a:r>
            <a:r>
              <a:rPr lang="en-US" sz="2400" dirty="0">
                <a:latin typeface="Times-RomanSC"/>
              </a:rPr>
              <a:t>RE is simple : </a:t>
            </a:r>
            <a:r>
              <a:rPr lang="en-US" sz="2400" b="0" i="0" u="none" strike="noStrike" baseline="0" dirty="0">
                <a:latin typeface="Times-Roman"/>
              </a:rPr>
              <a:t>simple: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LetterGothic"/>
              </a:rPr>
              <a:t>/*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(ˆ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LetterGothic"/>
              </a:rPr>
              <a:t>*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)</a:t>
            </a:r>
            <a:r>
              <a:rPr lang="en-US" sz="2400" baseline="30000" dirty="0">
                <a:solidFill>
                  <a:srgbClr val="FF0000"/>
                </a:solidFill>
                <a:latin typeface="MTSY"/>
              </a:rPr>
              <a:t>*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LetterGothic"/>
              </a:rPr>
              <a:t>*/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</a:p>
          <a:p>
            <a:pPr algn="l"/>
            <a:r>
              <a:rPr lang="en-US" sz="2400" b="1" i="1" dirty="0" err="1">
                <a:solidFill>
                  <a:srgbClr val="002060"/>
                </a:solidFill>
                <a:latin typeface="Times-Roman"/>
              </a:rPr>
              <a:t>Eg.</a:t>
            </a:r>
            <a:r>
              <a:rPr lang="en-US" sz="2400" b="1" i="1" dirty="0">
                <a:solidFill>
                  <a:srgbClr val="002060"/>
                </a:solidFill>
                <a:latin typeface="Times-Roman"/>
              </a:rPr>
              <a:t> /* This program is for Matrix Multiplication */</a:t>
            </a:r>
            <a:endParaRPr lang="en-US" sz="2400" b="1" i="1" u="none" strike="noStrike" baseline="0" dirty="0">
              <a:solidFill>
                <a:srgbClr val="002060"/>
              </a:solidFill>
              <a:latin typeface="Times-Roman"/>
            </a:endParaRPr>
          </a:p>
          <a:p>
            <a:pPr algn="l"/>
            <a:endParaRPr lang="en-US" sz="2400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2400" dirty="0">
                <a:latin typeface="Times-Roman"/>
              </a:rPr>
              <a:t>If we allow * in the comments sentence the RE is complex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/*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( ˆ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* </a:t>
            </a:r>
            <a:r>
              <a:rPr lang="en-US" sz="2000" b="1" dirty="0">
                <a:solidFill>
                  <a:srgbClr val="FF0000"/>
                </a:solidFill>
                <a:latin typeface="MTSY"/>
              </a:rPr>
              <a:t>|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*</a:t>
            </a:r>
            <a:r>
              <a:rPr lang="en-US" sz="2000" b="1" baseline="30000" dirty="0">
                <a:solidFill>
                  <a:srgbClr val="FF0000"/>
                </a:solidFill>
                <a:latin typeface="MTSY"/>
              </a:rPr>
              <a:t>+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ˆ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/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)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*/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</a:p>
          <a:p>
            <a:r>
              <a:rPr lang="en-US" sz="2400" b="1" i="1" dirty="0" err="1">
                <a:solidFill>
                  <a:srgbClr val="002060"/>
                </a:solidFill>
                <a:latin typeface="Times-Roman"/>
              </a:rPr>
              <a:t>Eg.</a:t>
            </a:r>
            <a:r>
              <a:rPr lang="en-US" sz="2400" b="1" i="1" dirty="0">
                <a:solidFill>
                  <a:srgbClr val="002060"/>
                </a:solidFill>
                <a:latin typeface="Times-Roman"/>
              </a:rPr>
              <a:t> /* The * used in program is to print * triangle */</a:t>
            </a:r>
          </a:p>
          <a:p>
            <a:pPr algn="l"/>
            <a:endParaRPr lang="en-US" sz="2000" b="1" dirty="0">
              <a:solidFill>
                <a:srgbClr val="FF0000"/>
              </a:solidFill>
              <a:latin typeface="Times-Roman"/>
            </a:endParaRPr>
          </a:p>
          <a:p>
            <a:pPr algn="l"/>
            <a:r>
              <a:rPr lang="en-US" sz="2000" b="1" dirty="0">
                <a:solidFill>
                  <a:srgbClr val="FF0000"/>
                </a:solidFill>
                <a:latin typeface="Times-Roman"/>
              </a:rPr>
              <a:t>The Corresponding FA is</a:t>
            </a:r>
            <a:endParaRPr lang="en-US" sz="2400" b="1" dirty="0">
              <a:solidFill>
                <a:srgbClr val="FF0000"/>
              </a:solidFill>
              <a:latin typeface="Times-Roman"/>
            </a:endParaRPr>
          </a:p>
          <a:p>
            <a:pPr algn="l"/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E503E11-1607-421F-9571-1228F9A4C1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3428969"/>
              </p:ext>
            </p:extLst>
          </p:nvPr>
        </p:nvGraphicFramePr>
        <p:xfrm>
          <a:off x="3619015" y="3776270"/>
          <a:ext cx="6777842" cy="30047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65" name="Bitmap Image" r:id="rId3" imgW="3781440" imgH="1676520" progId="PBrush">
                  <p:embed/>
                </p:oleObj>
              </mc:Choice>
              <mc:Fallback>
                <p:oleObj name="Bitmap Image" r:id="rId3" imgW="3781440" imgH="1676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19015" y="3776270"/>
                        <a:ext cx="6777842" cy="30047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88758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C0FCA7-7B2F-4AB7-A7BA-5547838490E4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41028C-9419-4595-8398-44785E68EDC2}"/>
              </a:ext>
            </a:extLst>
          </p:cNvPr>
          <p:cNvSpPr txBox="1"/>
          <p:nvPr/>
        </p:nvSpPr>
        <p:spPr>
          <a:xfrm>
            <a:off x="168812" y="715665"/>
            <a:ext cx="11549576" cy="60426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latin typeface="Times-Roman"/>
              </a:rPr>
              <a:t>(7) Unlimited set of register names</a:t>
            </a:r>
          </a:p>
          <a:p>
            <a:r>
              <a:rPr lang="en-US" sz="2000" dirty="0">
                <a:latin typeface="Times-Roman"/>
              </a:rPr>
              <a:t>           </a:t>
            </a:r>
            <a:r>
              <a:rPr lang="en-US" sz="2000" dirty="0">
                <a:solidFill>
                  <a:srgbClr val="FF0000"/>
                </a:solidFill>
                <a:latin typeface="Times-Roman"/>
              </a:rPr>
              <a:t>The RE is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Italic"/>
              </a:rPr>
              <a:t>r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]</a:t>
            </a:r>
            <a:r>
              <a:rPr lang="en-US" sz="2000" baseline="30000" dirty="0">
                <a:solidFill>
                  <a:srgbClr val="FF0000"/>
                </a:solidFill>
                <a:latin typeface="MTSY"/>
              </a:rPr>
              <a:t>+</a:t>
            </a:r>
          </a:p>
          <a:p>
            <a:endParaRPr lang="en-US" sz="2000" baseline="30000" dirty="0">
              <a:solidFill>
                <a:srgbClr val="FF0000"/>
              </a:solidFill>
              <a:latin typeface="MTSY"/>
            </a:endParaRPr>
          </a:p>
          <a:p>
            <a:r>
              <a:rPr lang="en-US" sz="2000" b="0" i="0" u="none" strike="noStrike" baseline="0" dirty="0">
                <a:latin typeface="Times-Roman"/>
              </a:rPr>
              <a:t>           This recognizer accepts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LetterGothic"/>
              </a:rPr>
              <a:t>r29</a:t>
            </a:r>
            <a:r>
              <a:rPr lang="en-US" sz="2000" b="0" i="0" u="none" strike="noStrike" baseline="0" dirty="0">
                <a:latin typeface="Times-Roman"/>
              </a:rPr>
              <a:t>, and rejects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LetterGothic"/>
              </a:rPr>
              <a:t>s29</a:t>
            </a:r>
            <a:r>
              <a:rPr lang="en-US" sz="2000" b="0" i="0" u="none" strike="noStrike" baseline="0" dirty="0">
                <a:latin typeface="Times-Roman"/>
              </a:rPr>
              <a:t>. It also accepts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LetterGothic"/>
              </a:rPr>
              <a:t>r99999.</a:t>
            </a:r>
          </a:p>
          <a:p>
            <a:endParaRPr lang="en-US" sz="2000" i="1" dirty="0">
              <a:solidFill>
                <a:srgbClr val="FF0000"/>
              </a:solidFill>
              <a:latin typeface="LetterGothic"/>
            </a:endParaRPr>
          </a:p>
          <a:p>
            <a:r>
              <a:rPr lang="en-US" sz="2000" b="0" u="none" strike="noStrike" baseline="0" dirty="0">
                <a:latin typeface="LetterGothic"/>
              </a:rPr>
              <a:t>            The RE for register numberin</a:t>
            </a:r>
            <a:r>
              <a:rPr lang="en-US" sz="2000" dirty="0">
                <a:latin typeface="LetterGothic"/>
              </a:rPr>
              <a:t>g from </a:t>
            </a:r>
            <a:r>
              <a:rPr lang="en-US" sz="2000" dirty="0">
                <a:solidFill>
                  <a:srgbClr val="FF0000"/>
                </a:solidFill>
                <a:latin typeface="LetterGothic"/>
              </a:rPr>
              <a:t>r0 to r31 </a:t>
            </a:r>
            <a:r>
              <a:rPr lang="en-US" sz="2000" dirty="0">
                <a:latin typeface="LetterGothic"/>
              </a:rPr>
              <a:t>is 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r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( [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0. . . 2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] ([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0. . . 9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] |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l-GR" sz="2000" b="1" dirty="0">
                <a:solidFill>
                  <a:srgbClr val="FF0000"/>
                </a:solidFill>
              </a:rPr>
              <a:t>ε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) </a:t>
            </a:r>
            <a:r>
              <a:rPr lang="pt-BR" sz="2000" dirty="0">
                <a:solidFill>
                  <a:srgbClr val="FF0000"/>
                </a:solidFill>
                <a:latin typeface="MTSY"/>
              </a:rPr>
              <a:t>|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4. . . 9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pt-BR" sz="2000" dirty="0">
                <a:solidFill>
                  <a:srgbClr val="FF0000"/>
                </a:solidFill>
                <a:latin typeface="MTSY"/>
              </a:rPr>
              <a:t>|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3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0 </a:t>
            </a:r>
            <a:r>
              <a:rPr lang="pt-BR" sz="2000" dirty="0">
                <a:solidFill>
                  <a:srgbClr val="FF0000"/>
                </a:solidFill>
                <a:latin typeface="MTSY"/>
              </a:rPr>
              <a:t>|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t-BR" sz="2000" b="0" i="1" u="none" strike="noStrike" baseline="0" dirty="0">
                <a:solidFill>
                  <a:srgbClr val="FF0000"/>
                </a:solidFill>
                <a:latin typeface="Times-Italic"/>
              </a:rPr>
              <a:t>1 |</a:t>
            </a:r>
            <a:r>
              <a:rPr lang="el-GR" sz="2000" b="1" dirty="0">
                <a:solidFill>
                  <a:srgbClr val="FF0000"/>
                </a:solidFill>
              </a:rPr>
              <a:t> ε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)) )</a:t>
            </a:r>
          </a:p>
          <a:p>
            <a:endParaRPr lang="pt-BR" sz="2000" dirty="0">
              <a:solidFill>
                <a:srgbClr val="FF0000"/>
              </a:solidFill>
              <a:latin typeface="Times-Roman"/>
            </a:endParaRPr>
          </a:p>
          <a:p>
            <a:r>
              <a:rPr lang="pt-BR" sz="2000" b="0" i="0" u="none" strike="noStrike" baseline="0" dirty="0">
                <a:solidFill>
                  <a:srgbClr val="FF0000"/>
                </a:solidFill>
                <a:latin typeface="Times-Roman"/>
              </a:rPr>
              <a:t>          It accepts </a:t>
            </a:r>
            <a:r>
              <a:rPr lang="pt-BR" sz="2000" b="0" i="0" u="none" strike="noStrike" baseline="0" dirty="0">
                <a:latin typeface="LetterGothic"/>
              </a:rPr>
              <a:t>r0</a:t>
            </a:r>
            <a:r>
              <a:rPr lang="pt-BR" sz="2000" b="0" i="0" u="none" strike="noStrike" baseline="0" dirty="0">
                <a:latin typeface="Times-Roman"/>
              </a:rPr>
              <a:t>, </a:t>
            </a:r>
            <a:r>
              <a:rPr lang="pt-BR" sz="2000" b="0" i="0" u="none" strike="noStrike" baseline="0" dirty="0">
                <a:latin typeface="LetterGothic"/>
              </a:rPr>
              <a:t>r00</a:t>
            </a:r>
            <a:r>
              <a:rPr lang="pt-BR" sz="2000" b="0" i="0" u="none" strike="noStrike" baseline="0" dirty="0">
                <a:latin typeface="Times-Roman"/>
              </a:rPr>
              <a:t>, </a:t>
            </a:r>
            <a:r>
              <a:rPr lang="pt-BR" sz="2000" b="0" i="0" u="none" strike="noStrike" baseline="0" dirty="0">
                <a:latin typeface="LetterGothic"/>
              </a:rPr>
              <a:t>r01</a:t>
            </a:r>
            <a:r>
              <a:rPr lang="pt-BR" sz="2000" b="0" i="0" u="none" strike="noStrike" baseline="0" dirty="0">
                <a:latin typeface="Times-Roman"/>
              </a:rPr>
              <a:t>, and </a:t>
            </a:r>
            <a:r>
              <a:rPr lang="pt-BR" sz="2000" b="0" i="0" u="none" strike="noStrike" baseline="0" dirty="0">
                <a:latin typeface="LetterGothic"/>
              </a:rPr>
              <a:t>r31</a:t>
            </a:r>
            <a:r>
              <a:rPr lang="pt-BR" sz="2000" b="0" i="0" u="none" strike="noStrike" baseline="0" dirty="0">
                <a:latin typeface="Times-Roman"/>
              </a:rPr>
              <a:t>, but rejects </a:t>
            </a:r>
            <a:r>
              <a:rPr lang="pt-BR" sz="2000" b="0" i="0" u="none" strike="noStrike" baseline="0" dirty="0">
                <a:latin typeface="LetterGothic"/>
              </a:rPr>
              <a:t>r001</a:t>
            </a:r>
            <a:r>
              <a:rPr lang="pt-BR" sz="2000" b="0" i="0" u="none" strike="noStrike" baseline="0" dirty="0">
                <a:latin typeface="Times-Roman"/>
              </a:rPr>
              <a:t>, </a:t>
            </a:r>
            <a:r>
              <a:rPr lang="pt-BR" sz="2000" b="0" i="0" u="none" strike="noStrike" baseline="0" dirty="0">
                <a:latin typeface="LetterGothic"/>
              </a:rPr>
              <a:t>r32</a:t>
            </a:r>
            <a:r>
              <a:rPr lang="pt-BR" sz="2000" b="0" i="0" u="none" strike="noStrike" baseline="0" dirty="0">
                <a:latin typeface="Times-Roman"/>
              </a:rPr>
              <a:t>, and </a:t>
            </a:r>
            <a:r>
              <a:rPr lang="pt-BR" sz="2000" b="0" i="0" u="none" strike="noStrike" baseline="0" dirty="0">
                <a:latin typeface="LetterGothic"/>
              </a:rPr>
              <a:t>r99999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LetterGothic"/>
              </a:rPr>
              <a:t>.</a:t>
            </a:r>
          </a:p>
          <a:p>
            <a:endParaRPr lang="en-US" sz="2000" b="1" dirty="0">
              <a:solidFill>
                <a:srgbClr val="FF0000"/>
              </a:solidFill>
              <a:latin typeface="LetterGothic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							The corresponding FA:</a:t>
            </a:r>
            <a:endParaRPr lang="en-US" sz="2000" b="1" i="0" u="none" strike="noStrike" baseline="0" dirty="0">
              <a:solidFill>
                <a:srgbClr val="FF0000"/>
              </a:solidFill>
              <a:latin typeface="LetterGothic"/>
            </a:endParaRPr>
          </a:p>
          <a:p>
            <a:endParaRPr lang="en-US" sz="2000" b="1" dirty="0">
              <a:solidFill>
                <a:srgbClr val="FF0000"/>
              </a:solidFill>
              <a:latin typeface="LetterGothic"/>
            </a:endParaRPr>
          </a:p>
          <a:p>
            <a:endParaRPr lang="pt-BR" sz="2000" b="0" i="0" u="none" strike="noStrike" baseline="0" dirty="0">
              <a:solidFill>
                <a:srgbClr val="FF0000"/>
              </a:solidFill>
              <a:latin typeface="Times-Roman"/>
            </a:endParaRPr>
          </a:p>
          <a:p>
            <a:r>
              <a:rPr lang="en-US" sz="2000" b="0" u="none" strike="noStrike" baseline="0" dirty="0">
                <a:latin typeface="LetterGothic"/>
              </a:rPr>
              <a:t>Alternate RE for r0 to r31 is</a:t>
            </a:r>
          </a:p>
          <a:p>
            <a:endParaRPr lang="en-US" sz="2000" dirty="0">
              <a:latin typeface="LetterGothic"/>
            </a:endParaRPr>
          </a:p>
          <a:p>
            <a:endParaRPr lang="en-US" sz="2000" b="0" u="none" strike="noStrike" baseline="0" dirty="0">
              <a:latin typeface="LetterGothic"/>
            </a:endParaRPr>
          </a:p>
          <a:p>
            <a:endParaRPr lang="en-US" sz="2000" dirty="0">
              <a:latin typeface="LetterGothic"/>
            </a:endParaRPr>
          </a:p>
          <a:p>
            <a:endParaRPr lang="en-US" sz="2000" b="0" u="none" strike="noStrike" baseline="0" dirty="0">
              <a:latin typeface="LetterGothic"/>
            </a:endParaRPr>
          </a:p>
          <a:p>
            <a:endParaRPr lang="en-US" sz="2000" i="1" dirty="0">
              <a:solidFill>
                <a:srgbClr val="FF0000"/>
              </a:solidFill>
              <a:latin typeface="LetterGothic"/>
            </a:endParaRPr>
          </a:p>
          <a:p>
            <a:endParaRPr lang="en-US" sz="2000" i="1" baseline="30000" dirty="0">
              <a:solidFill>
                <a:srgbClr val="FF0000"/>
              </a:solidFill>
              <a:latin typeface="Times-Roman"/>
            </a:endParaRPr>
          </a:p>
          <a:p>
            <a:endParaRPr lang="en-US" sz="20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E3DCB3E-A0F0-44BB-B9CD-C3678844F5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475334"/>
              </p:ext>
            </p:extLst>
          </p:nvPr>
        </p:nvGraphicFramePr>
        <p:xfrm>
          <a:off x="6982264" y="3851029"/>
          <a:ext cx="4385785" cy="2804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1" name="Bitmap Image" r:id="rId3" imgW="2905200" imgH="1857240" progId="PBrush">
                  <p:embed/>
                </p:oleObj>
              </mc:Choice>
              <mc:Fallback>
                <p:oleObj name="Bitmap Image" r:id="rId3" imgW="2905200" imgH="1857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82264" y="3851029"/>
                        <a:ext cx="4385785" cy="280402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A791D7-8654-4F4F-A384-DF6F6334FF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85971"/>
              </p:ext>
            </p:extLst>
          </p:nvPr>
        </p:nvGraphicFramePr>
        <p:xfrm>
          <a:off x="253219" y="4855654"/>
          <a:ext cx="6611817" cy="14326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2" name="Bitmap Image" r:id="rId5" imgW="5086440" imgH="752400" progId="PBrush">
                  <p:embed/>
                </p:oleObj>
              </mc:Choice>
              <mc:Fallback>
                <p:oleObj name="Bitmap Image" r:id="rId5" imgW="5086440" imgH="75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3219" y="4855654"/>
                        <a:ext cx="6611817" cy="1432604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6868411-7083-4E55-8FF4-ECCFE177AC3A}"/>
              </a:ext>
            </a:extLst>
          </p:cNvPr>
          <p:cNvSpPr txBox="1"/>
          <p:nvPr/>
        </p:nvSpPr>
        <p:spPr>
          <a:xfrm>
            <a:off x="6836900" y="76944"/>
            <a:ext cx="119575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634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44B2E2-E055-4551-AA45-008F692F408D}"/>
              </a:ext>
            </a:extLst>
          </p:cNvPr>
          <p:cNvSpPr txBox="1"/>
          <p:nvPr/>
        </p:nvSpPr>
        <p:spPr>
          <a:xfrm>
            <a:off x="0" y="0"/>
            <a:ext cx="204447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E0BE63-DDD5-4D72-8313-FC4E4E30FDB5}"/>
              </a:ext>
            </a:extLst>
          </p:cNvPr>
          <p:cNvSpPr txBox="1"/>
          <p:nvPr/>
        </p:nvSpPr>
        <p:spPr>
          <a:xfrm>
            <a:off x="215704" y="776437"/>
            <a:ext cx="11760592" cy="489364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Scanning is the first stage of a three-part process that the compiler uses to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understand the input program.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scanner, or lexical analyzer</a:t>
            </a:r>
            <a:r>
              <a:rPr lang="en-US" sz="2400" b="0" i="0" u="none" strike="noStrike" baseline="0" dirty="0">
                <a:latin typeface="Times-Roman"/>
              </a:rPr>
              <a:t>, reads a stream of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characters</a:t>
            </a:r>
            <a:r>
              <a:rPr lang="en-US" sz="2400" b="0" i="0" u="none" strike="noStrike" baseline="0" dirty="0">
                <a:latin typeface="Times-Roman"/>
              </a:rPr>
              <a:t> and produces a stream of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words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aggregates characters to form words and applies a set of rules to determine whether or not each word is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legal</a:t>
            </a:r>
            <a:r>
              <a:rPr lang="en-US" sz="2400" b="0" i="0" u="none" strike="noStrike" baseline="0" dirty="0">
                <a:latin typeface="Times-Roman"/>
              </a:rPr>
              <a:t> in the source language.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If the word is valid, the scanner assigns it 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syntactic category</a:t>
            </a:r>
            <a:r>
              <a:rPr lang="en-US" sz="2400" b="0" i="0" u="none" strike="noStrike" baseline="0" dirty="0">
                <a:latin typeface="Times-Roman"/>
              </a:rPr>
              <a:t>, or part of speech.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T</a:t>
            </a:r>
            <a:r>
              <a:rPr lang="en-US" sz="2400" b="0" i="0" u="none" strike="noStrike" baseline="0" dirty="0">
                <a:latin typeface="Times-Roman"/>
              </a:rPr>
              <a:t>he scanner is the only pass in the compiler that manipulates every character of the input program.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96E9D6-A2E6-47CD-B26D-36BAB97D58D1}"/>
              </a:ext>
            </a:extLst>
          </p:cNvPr>
          <p:cNvSpPr txBox="1"/>
          <p:nvPr/>
        </p:nvSpPr>
        <p:spPr>
          <a:xfrm>
            <a:off x="3629464" y="5786889"/>
            <a:ext cx="6229719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This is an aggregation and classification process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0575102-B776-4688-AAD1-1652C9F2C6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3036083"/>
              </p:ext>
            </p:extLst>
          </p:nvPr>
        </p:nvGraphicFramePr>
        <p:xfrm>
          <a:off x="0" y="5739243"/>
          <a:ext cx="3413760" cy="10186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9" name="Bitmap Image" r:id="rId3" imgW="2362320" imgH="704880" progId="PBrush">
                  <p:embed/>
                </p:oleObj>
              </mc:Choice>
              <mc:Fallback>
                <p:oleObj name="Bitmap Image" r:id="rId3" imgW="2362320" imgH="704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5739243"/>
                        <a:ext cx="3413760" cy="101862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71823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FF296A-A4AA-471D-91E6-F5445BA1FD6E}"/>
              </a:ext>
            </a:extLst>
          </p:cNvPr>
          <p:cNvSpPr txBox="1"/>
          <p:nvPr/>
        </p:nvSpPr>
        <p:spPr>
          <a:xfrm>
            <a:off x="0" y="0"/>
            <a:ext cx="3139321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Regular Expressions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F33073-2C8D-43CD-B08C-45DB11EB5FAF}"/>
              </a:ext>
            </a:extLst>
          </p:cNvPr>
          <p:cNvSpPr txBox="1"/>
          <p:nvPr/>
        </p:nvSpPr>
        <p:spPr>
          <a:xfrm>
            <a:off x="3516923" y="76944"/>
            <a:ext cx="3139321" cy="40011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Formalizing the Notation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CF95D5-9E03-4741-AB89-EFA0523B437D}"/>
              </a:ext>
            </a:extLst>
          </p:cNvPr>
          <p:cNvSpPr txBox="1"/>
          <p:nvPr/>
        </p:nvSpPr>
        <p:spPr>
          <a:xfrm>
            <a:off x="6836900" y="76944"/>
            <a:ext cx="2686928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Closure propertie</a:t>
            </a:r>
            <a:r>
              <a:rPr lang="en-US" b="1" dirty="0">
                <a:latin typeface="Myriad-Bold"/>
              </a:rPr>
              <a:t>s of 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DD7B3D-AC2C-47F5-BC24-EE2EF68CE3FC}"/>
              </a:ext>
            </a:extLst>
          </p:cNvPr>
          <p:cNvSpPr txBox="1"/>
          <p:nvPr/>
        </p:nvSpPr>
        <p:spPr>
          <a:xfrm>
            <a:off x="262598" y="1256772"/>
            <a:ext cx="11596468" cy="310854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800" b="0" i="0" u="none" strike="noStrike" baseline="0" dirty="0">
                <a:latin typeface="Times-Roman"/>
              </a:rPr>
              <a:t> have many interesting and useful properties, which are playing a critical role in the constructions that build recognizers from </a:t>
            </a:r>
            <a:r>
              <a:rPr lang="en-US" sz="2800" dirty="0" err="1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800" b="0" i="0" u="none" strike="noStrike" baseline="0" dirty="0" err="1">
                <a:solidFill>
                  <a:srgbClr val="FF0000"/>
                </a:solidFill>
                <a:latin typeface="Times-Roman"/>
              </a:rPr>
              <a:t>s</a:t>
            </a:r>
            <a:r>
              <a:rPr lang="en-US" sz="2800" b="0" i="0" u="none" strike="noStrike" baseline="0" dirty="0" err="1">
                <a:latin typeface="Times-Roman"/>
              </a:rPr>
              <a:t>.</a:t>
            </a:r>
            <a:endParaRPr lang="en-US" sz="28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Regular expressions are </a:t>
            </a:r>
            <a:r>
              <a:rPr lang="en-US" sz="2800" b="1" i="0" u="none" strike="noStrike" baseline="0" dirty="0">
                <a:solidFill>
                  <a:srgbClr val="FF0000"/>
                </a:solidFill>
                <a:latin typeface="Times-Roman"/>
              </a:rPr>
              <a:t>closed</a:t>
            </a:r>
            <a:r>
              <a:rPr lang="en-US" sz="2800" b="0" i="0" u="none" strike="noStrike" baseline="0" dirty="0">
                <a:latin typeface="Times-Roman"/>
              </a:rPr>
              <a:t> under many operations—that is, if we apply the operation to an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800" b="0" i="0" u="none" strike="noStrike" baseline="0" dirty="0">
                <a:latin typeface="Times-RomanS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or a collection of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800" b="0" i="0" u="none" strike="noStrike" baseline="0" dirty="0">
                <a:latin typeface="Times-Roman"/>
              </a:rPr>
              <a:t>, the result is an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800" b="0" i="0" u="none" strike="noStrike" baseline="0" dirty="0">
                <a:latin typeface="Times-Roman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Obvious examples are concatenation, union, and closure.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03588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8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9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134B345D-1EBB-4B7E-9C4C-A8805D4CEC63}"/>
              </a:ext>
            </a:extLst>
          </p:cNvPr>
          <p:cNvSpPr/>
          <p:nvPr/>
        </p:nvSpPr>
        <p:spPr>
          <a:xfrm>
            <a:off x="1941342" y="2354135"/>
            <a:ext cx="590843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675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C702C4-4FFC-4D99-A5A9-F0312F9B8F72}"/>
              </a:ext>
            </a:extLst>
          </p:cNvPr>
          <p:cNvSpPr txBox="1"/>
          <p:nvPr/>
        </p:nvSpPr>
        <p:spPr>
          <a:xfrm>
            <a:off x="379827" y="662748"/>
            <a:ext cx="11418473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goal with finite automata is to automate the derivation of executable scanners from a collection of </a:t>
            </a:r>
            <a:r>
              <a:rPr lang="en-US" sz="2000" b="1" i="1" u="none" strike="noStrike" baseline="0" dirty="0" err="1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000" b="0" i="0" u="none" strike="noStrike" baseline="0" dirty="0" err="1">
                <a:latin typeface="Times-Roman"/>
              </a:rPr>
              <a:t>.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We will discuss the constructions that transform an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into an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that is suitable for direct implementation and an algorithm that derives an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for the language accepted by an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Figure 2.3 shows the relationship between all of these constructions.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Will discuss </a:t>
            </a:r>
            <a:r>
              <a:rPr lang="en-US" sz="2000" b="0" i="1" u="none" strike="noStrike" baseline="0" dirty="0">
                <a:latin typeface="Times-Italic"/>
              </a:rPr>
              <a:t>deterministic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FAs</a:t>
            </a:r>
            <a:r>
              <a:rPr lang="en-US" sz="2000" b="0" i="0" u="none" strike="noStrike" baseline="0" dirty="0">
                <a:latin typeface="Times-Roman"/>
              </a:rPr>
              <a:t>, or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DFAs</a:t>
            </a:r>
            <a:r>
              <a:rPr lang="en-US" sz="2000" b="0" i="0" u="none" strike="noStrike" baseline="0" dirty="0">
                <a:latin typeface="Times-Roman"/>
              </a:rPr>
              <a:t>, and </a:t>
            </a:r>
            <a:r>
              <a:rPr lang="en-US" sz="2000" b="0" i="1" u="none" strike="noStrike" baseline="0" dirty="0">
                <a:latin typeface="Times-Italic"/>
              </a:rPr>
              <a:t>nondeterministic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FAs</a:t>
            </a:r>
            <a:r>
              <a:rPr lang="en-US" sz="2000" b="0" i="0" u="none" strike="noStrike" baseline="0" dirty="0">
                <a:latin typeface="Times-Roman"/>
              </a:rPr>
              <a:t>, or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NFAs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3658A4E-37D5-4603-9B7E-25D5D99B2E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4913312"/>
              </p:ext>
            </p:extLst>
          </p:nvPr>
        </p:nvGraphicFramePr>
        <p:xfrm>
          <a:off x="215901" y="3479931"/>
          <a:ext cx="5880100" cy="283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5" name="Bitmap Image" r:id="rId3" imgW="5172120" imgH="2495520" progId="PBrush">
                  <p:embed/>
                </p:oleObj>
              </mc:Choice>
              <mc:Fallback>
                <p:oleObj name="Bitmap Image" r:id="rId3" imgW="5172120" imgH="249552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3658A4E-37D5-4603-9B7E-25D5D99B2E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5901" y="3479931"/>
                        <a:ext cx="5880100" cy="283717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7AEB67F-D15B-40C2-BD4C-E72A8F8D7AA3}"/>
              </a:ext>
            </a:extLst>
          </p:cNvPr>
          <p:cNvSpPr txBox="1"/>
          <p:nvPr/>
        </p:nvSpPr>
        <p:spPr>
          <a:xfrm>
            <a:off x="6360548" y="3499847"/>
            <a:ext cx="5566117" cy="31700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Construction of a DFA from an </a:t>
            </a:r>
            <a:r>
              <a:rPr lang="en-US" sz="2000" dirty="0">
                <a:latin typeface="Times-RomanSC"/>
              </a:rPr>
              <a:t>RE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in three steps.</a:t>
            </a: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 (1) </a:t>
            </a:r>
            <a:r>
              <a:rPr lang="en-US" sz="2000" b="1" i="0" u="none" strike="noStrike" baseline="0" dirty="0">
                <a:solidFill>
                  <a:srgbClr val="002060"/>
                </a:solidFill>
                <a:latin typeface="Times-Roman"/>
              </a:rPr>
              <a:t>Thompson’s construction </a:t>
            </a:r>
            <a:r>
              <a:rPr lang="en-US" sz="2000" b="0" i="0" u="none" strike="noStrike" baseline="0" dirty="0">
                <a:latin typeface="Times-Roman"/>
              </a:rPr>
              <a:t>- derives an NFA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from an </a:t>
            </a:r>
            <a:r>
              <a:rPr lang="en-US" sz="2000" dirty="0">
                <a:latin typeface="Times-RomanSC"/>
              </a:rPr>
              <a:t>RE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just"/>
            <a:endParaRPr lang="en-US" sz="2000" b="0" i="0" u="none" strike="noStrike" baseline="0" dirty="0">
              <a:latin typeface="Times-Roman"/>
            </a:endParaRPr>
          </a:p>
          <a:p>
            <a:pPr algn="just"/>
            <a:r>
              <a:rPr lang="en-US" sz="2000" dirty="0">
                <a:latin typeface="Times-Roman"/>
              </a:rPr>
              <a:t>(2) </a:t>
            </a:r>
            <a:r>
              <a:rPr lang="en-US" sz="2000" b="1" dirty="0">
                <a:solidFill>
                  <a:srgbClr val="002060"/>
                </a:solidFill>
                <a:latin typeface="Times-Roman"/>
              </a:rPr>
              <a:t>The subset construction </a:t>
            </a:r>
            <a:r>
              <a:rPr lang="en-US" sz="2000" b="0" i="0" u="none" strike="noStrike" baseline="0" dirty="0">
                <a:latin typeface="Times-Roman"/>
              </a:rPr>
              <a:t>- builds a </a:t>
            </a:r>
            <a:r>
              <a:rPr lang="en-US" sz="2000" b="0" i="1" u="none" strike="noStrike" baseline="0" dirty="0">
                <a:latin typeface="Times-Roman"/>
              </a:rPr>
              <a:t>DFA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that simulates an </a:t>
            </a:r>
            <a:r>
              <a:rPr lang="en-US" sz="2000" dirty="0">
                <a:latin typeface="Times-RomanSC"/>
              </a:rPr>
              <a:t>NFA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sz="2000" b="0" i="0" u="none" strike="noStrike" baseline="0" dirty="0">
              <a:latin typeface="Times-Roman"/>
            </a:endParaRPr>
          </a:p>
          <a:p>
            <a:pPr algn="just"/>
            <a:r>
              <a:rPr lang="en-US" sz="2000" dirty="0">
                <a:latin typeface="Times-Roman"/>
              </a:rPr>
              <a:t>(3) </a:t>
            </a:r>
            <a:r>
              <a:rPr lang="en-US" sz="2000" b="1" dirty="0">
                <a:solidFill>
                  <a:srgbClr val="002060"/>
                </a:solidFill>
                <a:latin typeface="Times-Roman"/>
              </a:rPr>
              <a:t>Hopcroft’s algorithm </a:t>
            </a:r>
            <a:r>
              <a:rPr lang="en-US" sz="2000" dirty="0">
                <a:latin typeface="Times-Roman"/>
              </a:rPr>
              <a:t>-  m</a:t>
            </a:r>
            <a:r>
              <a:rPr lang="en-US" sz="2000" b="0" i="0" u="none" strike="noStrike" baseline="0" dirty="0">
                <a:latin typeface="Times-Roman"/>
              </a:rPr>
              <a:t>inimizes the DFA.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Kleene’s construction derives an </a:t>
            </a:r>
            <a:r>
              <a:rPr lang="en-US" sz="2000" dirty="0">
                <a:latin typeface="Times-RomanSC"/>
              </a:rPr>
              <a:t>RE </a:t>
            </a:r>
            <a:r>
              <a:rPr lang="en-US" sz="2000" b="0" i="0" u="none" strike="noStrike" baseline="0" dirty="0">
                <a:latin typeface="Times-Roman"/>
              </a:rPr>
              <a:t>from a DFA.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900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72F571-883D-4DB2-9B08-C0D1DB7D7670}"/>
              </a:ext>
            </a:extLst>
          </p:cNvPr>
          <p:cNvSpPr txBox="1"/>
          <p:nvPr/>
        </p:nvSpPr>
        <p:spPr>
          <a:xfrm>
            <a:off x="351693" y="611834"/>
            <a:ext cx="10930596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Recall from the definition of an </a:t>
            </a:r>
            <a:r>
              <a:rPr lang="en-US" sz="2400" b="1" i="1" dirty="0">
                <a:latin typeface="Times-RomanSC"/>
              </a:rPr>
              <a:t>RE</a:t>
            </a:r>
            <a:r>
              <a:rPr lang="en-US" sz="2400" dirty="0">
                <a:latin typeface="Times-RomanSC"/>
              </a:rPr>
              <a:t> and </a:t>
            </a:r>
            <a:r>
              <a:rPr lang="en-US" sz="2400" b="1" i="1" dirty="0">
                <a:latin typeface="Times-RomanSC"/>
              </a:rPr>
              <a:t>FA</a:t>
            </a:r>
            <a:r>
              <a:rPr lang="en-US" sz="2400" dirty="0">
                <a:latin typeface="Times-RomanSC"/>
              </a:rPr>
              <a:t> that</a:t>
            </a:r>
          </a:p>
          <a:p>
            <a:pPr algn="l"/>
            <a:r>
              <a:rPr lang="en-US" sz="2400" b="0" i="0" u="none" strike="noStrike" baseline="0" dirty="0">
                <a:latin typeface="Times-RomanSC"/>
              </a:rPr>
              <a:t>       - W</a:t>
            </a:r>
            <a:r>
              <a:rPr lang="en-US" sz="2400" b="0" i="0" u="none" strike="noStrike" baseline="0" dirty="0">
                <a:latin typeface="Times-Roman"/>
              </a:rPr>
              <a:t>e </a:t>
            </a:r>
            <a:r>
              <a:rPr lang="en-US" sz="2400" dirty="0">
                <a:latin typeface="Times-Roman"/>
              </a:rPr>
              <a:t>d</a:t>
            </a:r>
            <a:r>
              <a:rPr lang="en-US" sz="2400" b="0" i="0" u="none" strike="noStrike" baseline="0" dirty="0">
                <a:latin typeface="Times-Roman"/>
              </a:rPr>
              <a:t>esignated the empty string,</a:t>
            </a:r>
            <a:r>
              <a:rPr lang="el-GR" sz="2400" b="1" dirty="0">
                <a:solidFill>
                  <a:srgbClr val="FF0000"/>
                </a:solidFill>
              </a:rPr>
              <a:t> </a:t>
            </a:r>
            <a:r>
              <a:rPr lang="el-GR" sz="3200" b="1" dirty="0">
                <a:solidFill>
                  <a:srgbClr val="FF0000"/>
                </a:solidFill>
              </a:rPr>
              <a:t>ε</a:t>
            </a:r>
            <a:r>
              <a:rPr lang="en-US" sz="2400" b="0" i="0" u="none" strike="noStrike" baseline="0" dirty="0">
                <a:latin typeface="Times-Roman"/>
              </a:rPr>
              <a:t> , as an RE. </a:t>
            </a:r>
          </a:p>
          <a:p>
            <a:pPr algn="l"/>
            <a:r>
              <a:rPr lang="en-US" sz="2400" dirty="0">
                <a:latin typeface="Times-Roman"/>
              </a:rPr>
              <a:t>       - </a:t>
            </a:r>
            <a:r>
              <a:rPr lang="en-US" sz="2400" b="0" i="0" u="none" strike="noStrike" baseline="0" dirty="0">
                <a:latin typeface="Times-Roman"/>
              </a:rPr>
              <a:t>None of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included </a:t>
            </a:r>
            <a:r>
              <a:rPr lang="el-GR" sz="3200" b="1" dirty="0">
                <a:solidFill>
                  <a:srgbClr val="FF0000"/>
                </a:solidFill>
              </a:rPr>
              <a:t>ε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704F3A-EE03-487A-B8BE-E4C962196ACA}"/>
              </a:ext>
            </a:extLst>
          </p:cNvPr>
          <p:cNvSpPr txBox="1"/>
          <p:nvPr/>
        </p:nvSpPr>
        <p:spPr>
          <a:xfrm>
            <a:off x="351693" y="2228671"/>
            <a:ext cx="11676184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What role does </a:t>
            </a:r>
            <a:r>
              <a:rPr lang="el-GR" sz="2400" b="1" dirty="0">
                <a:solidFill>
                  <a:srgbClr val="FF0000"/>
                </a:solidFill>
              </a:rPr>
              <a:t>ε</a:t>
            </a:r>
            <a:r>
              <a:rPr lang="en-US" sz="2400" b="0" i="0" u="none" strike="noStrike" baseline="0" dirty="0">
                <a:latin typeface="RMTMI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play in an </a:t>
            </a:r>
            <a:r>
              <a:rPr lang="en-US" sz="2400" b="0" i="0" u="none" strike="noStrike" baseline="0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?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use transitions on </a:t>
            </a:r>
            <a:r>
              <a:rPr lang="el-GR" sz="2400" b="1" dirty="0">
                <a:solidFill>
                  <a:srgbClr val="FF0000"/>
                </a:solidFill>
              </a:rPr>
              <a:t>ε</a:t>
            </a:r>
            <a:r>
              <a:rPr lang="en-US" sz="2400" b="0" i="0" u="none" strike="noStrike" baseline="0" dirty="0">
                <a:latin typeface="RMTMI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combine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and form new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for more complex </a:t>
            </a:r>
            <a:r>
              <a:rPr lang="en-US" sz="2400" b="1" i="1" u="none" strike="noStrike" baseline="0" dirty="0" err="1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400" b="0" i="0" u="none" strike="noStrike" baseline="0" dirty="0" err="1">
                <a:latin typeface="Times-Roman"/>
              </a:rPr>
              <a:t>.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example, assume that we have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for the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0" i="1" u="none" strike="noStrike" baseline="0" dirty="0">
                <a:latin typeface="Times-Italic"/>
              </a:rPr>
              <a:t>m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0" i="1" u="none" strike="noStrike" baseline="0" dirty="0">
                <a:latin typeface="Times-Italic"/>
              </a:rPr>
              <a:t>n</a:t>
            </a:r>
            <a:r>
              <a:rPr lang="en-US" sz="2400" b="0" i="0" u="none" strike="noStrike" baseline="0" dirty="0">
                <a:latin typeface="Times-Roman"/>
              </a:rPr>
              <a:t>, called </a:t>
            </a:r>
            <a:r>
              <a:rPr lang="en-US" sz="2400" b="1" i="1" u="none" strike="noStrike" baseline="0" dirty="0" err="1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1000" b="1" i="1" u="none" strike="noStrike" baseline="0" dirty="0" err="1">
                <a:solidFill>
                  <a:srgbClr val="FF0000"/>
                </a:solidFill>
                <a:latin typeface="Times-Italic"/>
              </a:rPr>
              <a:t>m</a:t>
            </a:r>
            <a:r>
              <a:rPr lang="en-US" sz="10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u="none" strike="noStrike" baseline="0" dirty="0" err="1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400" b="1" i="1" u="none" strike="noStrike" baseline="-25000" dirty="0" err="1">
                <a:solidFill>
                  <a:srgbClr val="FF0000"/>
                </a:solidFill>
                <a:latin typeface="Times-Roman"/>
              </a:rPr>
              <a:t>n</a:t>
            </a:r>
            <a:r>
              <a:rPr lang="en-US" sz="2400" b="0" i="0" u="none" strike="noStrike" baseline="0" dirty="0">
                <a:latin typeface="Times-Roman"/>
              </a:rPr>
              <a:t>, respectively.</a:t>
            </a:r>
            <a:endParaRPr lang="en-US" sz="24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8A11BEF-DCD4-4BA0-B731-35BCDF0FA1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308063"/>
              </p:ext>
            </p:extLst>
          </p:nvPr>
        </p:nvGraphicFramePr>
        <p:xfrm>
          <a:off x="853000" y="4352157"/>
          <a:ext cx="4577130" cy="867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75" name="Bitmap Image" r:id="rId3" imgW="3067200" imgH="581040" progId="PBrush">
                  <p:embed/>
                </p:oleObj>
              </mc:Choice>
              <mc:Fallback>
                <p:oleObj name="Bitmap Image" r:id="rId3" imgW="3067200" imgH="581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3000" y="4352157"/>
                        <a:ext cx="4577130" cy="867096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2BC470B-7824-4B44-8CA4-AE37512A738C}"/>
              </a:ext>
            </a:extLst>
          </p:cNvPr>
          <p:cNvSpPr txBox="1"/>
          <p:nvPr/>
        </p:nvSpPr>
        <p:spPr>
          <a:xfrm>
            <a:off x="328246" y="5375333"/>
            <a:ext cx="11676184" cy="12618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build an </a:t>
            </a:r>
            <a:r>
              <a:rPr lang="en-US" sz="2400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Italic"/>
              </a:rPr>
              <a:t>mn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by adding a transition on </a:t>
            </a:r>
            <a:r>
              <a:rPr lang="el-GR" sz="2800" b="1" dirty="0">
                <a:solidFill>
                  <a:srgbClr val="FF0000"/>
                </a:solidFill>
              </a:rPr>
              <a:t>ε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RMTMI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the accepting state of </a:t>
            </a:r>
            <a:r>
              <a:rPr lang="en-US" sz="2400" i="1" dirty="0" err="1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Italic"/>
              </a:rPr>
              <a:t>m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the initial state of 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Italic"/>
              </a:rPr>
              <a:t>n</a:t>
            </a:r>
            <a:r>
              <a:rPr lang="en-US" sz="2400" b="0" i="0" u="none" strike="noStrike" baseline="0" dirty="0">
                <a:latin typeface="Times-Roman"/>
              </a:rPr>
              <a:t>, renumbering the states, and using 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Roman"/>
              </a:rPr>
              <a:t>FA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Italic"/>
              </a:rPr>
              <a:t>n</a:t>
            </a:r>
            <a:r>
              <a:rPr lang="en-US" sz="2400" b="0" i="1" u="none" strike="noStrike" baseline="0" dirty="0" err="1">
                <a:solidFill>
                  <a:srgbClr val="FF0000"/>
                </a:solidFill>
                <a:latin typeface="Times-Roman"/>
              </a:rPr>
              <a:t>’s</a:t>
            </a:r>
            <a:r>
              <a:rPr lang="en-US" sz="2400" b="0" i="0" u="none" strike="noStrike" baseline="0" dirty="0">
                <a:latin typeface="Times-Roman"/>
              </a:rPr>
              <a:t> accepting state as the accepting state for the new </a:t>
            </a:r>
            <a:r>
              <a:rPr lang="en-US" sz="2400" i="1" dirty="0">
                <a:solidFill>
                  <a:srgbClr val="FF0000"/>
                </a:solidFill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D2BCA20-219D-4A25-8C25-FC4B531718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166153"/>
              </p:ext>
            </p:extLst>
          </p:nvPr>
        </p:nvGraphicFramePr>
        <p:xfrm>
          <a:off x="6166338" y="4337950"/>
          <a:ext cx="3793588" cy="8926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76" name="Bitmap Image" r:id="rId5" imgW="2752560" imgH="647640" progId="PBrush">
                  <p:embed/>
                </p:oleObj>
              </mc:Choice>
              <mc:Fallback>
                <p:oleObj name="Bitmap Image" r:id="rId5" imgW="2752560" imgH="647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6338" y="4337950"/>
                        <a:ext cx="3793588" cy="89260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9F82742-5A71-4603-BD5D-BF9A4A5A09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8362488"/>
              </p:ext>
            </p:extLst>
          </p:nvPr>
        </p:nvGraphicFramePr>
        <p:xfrm>
          <a:off x="8499231" y="1114741"/>
          <a:ext cx="3528646" cy="1016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77" name="Bitmap Image" r:id="rId7" imgW="2448000" imgH="704880" progId="PBrush">
                  <p:embed/>
                </p:oleObj>
              </mc:Choice>
              <mc:Fallback>
                <p:oleObj name="Bitmap Image" r:id="rId7" imgW="2448000" imgH="704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99231" y="1114741"/>
                        <a:ext cx="3528646" cy="101603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47CF988-18E6-4282-B844-A6E9AF90C377}"/>
              </a:ext>
            </a:extLst>
          </p:cNvPr>
          <p:cNvSpPr txBox="1"/>
          <p:nvPr/>
        </p:nvSpPr>
        <p:spPr>
          <a:xfrm>
            <a:off x="5430130" y="30778"/>
            <a:ext cx="407963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Nondeterministic Finite Automata - NFA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5887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4A3E1-E9A5-44A1-9049-144D5928B4D8}"/>
              </a:ext>
            </a:extLst>
          </p:cNvPr>
          <p:cNvSpPr txBox="1"/>
          <p:nvPr/>
        </p:nvSpPr>
        <p:spPr>
          <a:xfrm>
            <a:off x="5430130" y="30778"/>
            <a:ext cx="407963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Nondeterministic Finite Automata - NFA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64BCF4E-4F7B-44C8-B40D-5055499E3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85749"/>
              </p:ext>
            </p:extLst>
          </p:nvPr>
        </p:nvGraphicFramePr>
        <p:xfrm>
          <a:off x="271975" y="652215"/>
          <a:ext cx="3793588" cy="8926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52" name="Bitmap Image" r:id="rId3" imgW="2752560" imgH="647640" progId="PBrush">
                  <p:embed/>
                </p:oleObj>
              </mc:Choice>
              <mc:Fallback>
                <p:oleObj name="Bitmap Image" r:id="rId3" imgW="2752560" imgH="64764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FD2BCA20-219D-4A25-8C25-FC4B531718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1975" y="652215"/>
                        <a:ext cx="3793588" cy="89260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E2BCC94-684B-4762-8C0F-87BCF41EB1F9}"/>
              </a:ext>
            </a:extLst>
          </p:cNvPr>
          <p:cNvSpPr txBox="1"/>
          <p:nvPr/>
        </p:nvSpPr>
        <p:spPr>
          <a:xfrm>
            <a:off x="4316438" y="775353"/>
            <a:ext cx="35591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latin typeface="Times-Roman"/>
              </a:rPr>
              <a:t>we can combine </a:t>
            </a:r>
            <a:r>
              <a:rPr lang="en-US" sz="2000" b="0" i="1" u="none" strike="noStrike" baseline="0" dirty="0">
                <a:latin typeface="Times-Italic"/>
              </a:rPr>
              <a:t>s</a:t>
            </a:r>
            <a:r>
              <a:rPr lang="en-US" sz="900" b="0" i="0" u="none" strike="noStrike" baseline="0" dirty="0">
                <a:latin typeface="Times-Roman"/>
              </a:rPr>
              <a:t>1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0" i="1" u="none" strike="noStrike" baseline="0" dirty="0">
                <a:latin typeface="Times-Italic"/>
              </a:rPr>
              <a:t>s</a:t>
            </a:r>
            <a:r>
              <a:rPr lang="en-US" sz="900" b="0" i="0" u="none" strike="noStrike" baseline="0" dirty="0">
                <a:latin typeface="Times-Roman"/>
              </a:rPr>
              <a:t>2 </a:t>
            </a:r>
            <a:r>
              <a:rPr lang="en-US" sz="2000" b="0" i="0" u="none" strike="noStrike" baseline="0" dirty="0">
                <a:latin typeface="Times-Roman"/>
              </a:rPr>
              <a:t>to eliminate the </a:t>
            </a:r>
            <a:r>
              <a:rPr lang="el-GR" sz="2000" b="1" dirty="0">
                <a:solidFill>
                  <a:srgbClr val="FF0000"/>
                </a:solidFill>
              </a:rPr>
              <a:t>ε </a:t>
            </a:r>
            <a:r>
              <a:rPr lang="en-US" sz="2000" b="0" i="0" u="none" strike="noStrike" baseline="0" dirty="0">
                <a:latin typeface="Times-Roman"/>
              </a:rPr>
              <a:t>transition.</a:t>
            </a:r>
            <a:endParaRPr lang="en-US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471478D-8130-4BBA-B666-791C898C52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4798500"/>
              </p:ext>
            </p:extLst>
          </p:nvPr>
        </p:nvGraphicFramePr>
        <p:xfrm>
          <a:off x="7875562" y="729633"/>
          <a:ext cx="3139441" cy="7265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53" name="Bitmap Image" r:id="rId5" imgW="2181240" imgH="504720" progId="PBrush">
                  <p:embed/>
                </p:oleObj>
              </mc:Choice>
              <mc:Fallback>
                <p:oleObj name="Bitmap Image" r:id="rId5" imgW="2181240" imgH="504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75562" y="729633"/>
                        <a:ext cx="3139441" cy="72659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E4F0810-67D7-4352-BC4A-6CD30916A9FC}"/>
              </a:ext>
            </a:extLst>
          </p:cNvPr>
          <p:cNvSpPr txBox="1"/>
          <p:nvPr/>
        </p:nvSpPr>
        <p:spPr>
          <a:xfrm>
            <a:off x="379827" y="1735401"/>
            <a:ext cx="106351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Merging two </a:t>
            </a:r>
            <a:r>
              <a:rPr lang="en-US" sz="2400" dirty="0">
                <a:latin typeface="Times-RomanSC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with an </a:t>
            </a:r>
            <a:r>
              <a:rPr lang="el-GR" sz="3200" b="1" dirty="0">
                <a:solidFill>
                  <a:srgbClr val="FF0000"/>
                </a:solidFill>
              </a:rPr>
              <a:t>ε</a:t>
            </a:r>
            <a:r>
              <a:rPr lang="el-GR" sz="2400" b="1" dirty="0">
                <a:solidFill>
                  <a:srgbClr val="FF0000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transition can complicate our model of how </a:t>
            </a:r>
            <a:r>
              <a:rPr lang="en-US" sz="2400" dirty="0">
                <a:latin typeface="Times-RomanSC"/>
              </a:rPr>
              <a:t>FAs </a:t>
            </a:r>
            <a:r>
              <a:rPr lang="en-US" sz="2400" b="0" i="0" u="none" strike="noStrike" baseline="0" dirty="0">
                <a:latin typeface="Times-Roman"/>
              </a:rPr>
              <a:t>work.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EE2650-C8BD-41FE-97A0-C25611857076}"/>
              </a:ext>
            </a:extLst>
          </p:cNvPr>
          <p:cNvSpPr txBox="1"/>
          <p:nvPr/>
        </p:nvSpPr>
        <p:spPr>
          <a:xfrm>
            <a:off x="1437618" y="2492341"/>
            <a:ext cx="61335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Consider the </a:t>
            </a:r>
            <a:r>
              <a:rPr lang="en-US" sz="2400" dirty="0">
                <a:latin typeface="Times-RomanSC"/>
              </a:rPr>
              <a:t>FAs</a:t>
            </a:r>
            <a:r>
              <a:rPr lang="en-US" sz="2400" b="0" i="0" u="none" strike="noStrike" baseline="0" dirty="0">
                <a:latin typeface="Times-Roman"/>
              </a:rPr>
              <a:t> for the languages </a:t>
            </a:r>
            <a:r>
              <a:rPr lang="en-US" sz="2400" b="0" i="1" u="none" strike="noStrike" baseline="0" dirty="0">
                <a:latin typeface="Times-Italic"/>
              </a:rPr>
              <a:t>a</a:t>
            </a:r>
            <a:r>
              <a:rPr lang="en-US" sz="2400" b="0" i="1" u="none" strike="noStrike" baseline="30000" dirty="0">
                <a:latin typeface="Times-Italic"/>
              </a:rPr>
              <a:t>*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1000" b="0" i="0" u="none" strike="noStrike" baseline="0" dirty="0">
                <a:latin typeface="MTSY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0" i="1" u="none" strike="noStrike" baseline="0" dirty="0">
                <a:latin typeface="Times-Italic"/>
              </a:rPr>
              <a:t>ab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06E7B02-A287-4960-9647-67C3733202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0395696"/>
              </p:ext>
            </p:extLst>
          </p:nvPr>
        </p:nvGraphicFramePr>
        <p:xfrm>
          <a:off x="3338731" y="3302035"/>
          <a:ext cx="4177372" cy="1047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54" name="Bitmap Image" r:id="rId7" imgW="3305160" imgH="828720" progId="PBrush">
                  <p:embed/>
                </p:oleObj>
              </mc:Choice>
              <mc:Fallback>
                <p:oleObj name="Bitmap Image" r:id="rId7" imgW="3305160" imgH="828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38731" y="3302035"/>
                        <a:ext cx="4177372" cy="104735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E23E210-E2ED-42D7-882B-51249D321F06}"/>
              </a:ext>
            </a:extLst>
          </p:cNvPr>
          <p:cNvSpPr txBox="1"/>
          <p:nvPr/>
        </p:nvSpPr>
        <p:spPr>
          <a:xfrm>
            <a:off x="1093323" y="4628393"/>
            <a:ext cx="102225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We can combine them with an </a:t>
            </a:r>
            <a:r>
              <a:rPr lang="el-GR" sz="2400" b="1" dirty="0">
                <a:solidFill>
                  <a:srgbClr val="FF0000"/>
                </a:solidFill>
              </a:rPr>
              <a:t>ε </a:t>
            </a:r>
            <a:r>
              <a:rPr lang="en-US" sz="2400" b="0" i="0" u="none" strike="noStrike" baseline="0" dirty="0">
                <a:latin typeface="Times-Roman"/>
              </a:rPr>
              <a:t>-transition to form an </a:t>
            </a:r>
            <a:r>
              <a:rPr lang="en-US" sz="2400" dirty="0">
                <a:latin typeface="Times-RomanSC"/>
              </a:rPr>
              <a:t>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0" i="1" u="none" strike="noStrike" baseline="0" dirty="0">
                <a:latin typeface="Times-Italic"/>
              </a:rPr>
              <a:t>a*ab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1561FA30-03F1-4A2A-8C33-113288ABEB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4394162"/>
              </p:ext>
            </p:extLst>
          </p:nvPr>
        </p:nvGraphicFramePr>
        <p:xfrm>
          <a:off x="3338731" y="5162378"/>
          <a:ext cx="4323473" cy="12026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55" name="Bitmap Image" r:id="rId9" imgW="2705040" imgH="752400" progId="PBrush">
                  <p:embed/>
                </p:oleObj>
              </mc:Choice>
              <mc:Fallback>
                <p:oleObj name="Bitmap Image" r:id="rId9" imgW="2705040" imgH="75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38731" y="5162378"/>
                        <a:ext cx="4323473" cy="120265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60065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357BA42-7644-4C71-A380-BFFE929283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144746"/>
              </p:ext>
            </p:extLst>
          </p:nvPr>
        </p:nvGraphicFramePr>
        <p:xfrm>
          <a:off x="3395001" y="446609"/>
          <a:ext cx="3906131" cy="1086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8" name="Bitmap Image" r:id="rId3" imgW="2705040" imgH="752400" progId="PBrush">
                  <p:embed/>
                </p:oleObj>
              </mc:Choice>
              <mc:Fallback>
                <p:oleObj name="Bitmap Image" r:id="rId3" imgW="2705040" imgH="75240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1561FA30-03F1-4A2A-8C33-113288ABEB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95001" y="446609"/>
                        <a:ext cx="3906131" cy="108656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7AE75F9-3334-44BD-8EAD-CC2EBC9F30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594649"/>
              </p:ext>
            </p:extLst>
          </p:nvPr>
        </p:nvGraphicFramePr>
        <p:xfrm>
          <a:off x="492219" y="1560981"/>
          <a:ext cx="10705663" cy="2935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9" name="Bitmap Image" r:id="rId5" imgW="6391440" imgH="1752480" progId="PBrush">
                  <p:embed/>
                </p:oleObj>
              </mc:Choice>
              <mc:Fallback>
                <p:oleObj name="Bitmap Image" r:id="rId5" imgW="6391440" imgH="1752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2219" y="1560981"/>
                        <a:ext cx="10705663" cy="2935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F88C6A6-EE25-4880-B64A-0C3F8AA367CD}"/>
              </a:ext>
            </a:extLst>
          </p:cNvPr>
          <p:cNvSpPr txBox="1"/>
          <p:nvPr/>
        </p:nvSpPr>
        <p:spPr>
          <a:xfrm>
            <a:off x="2100777" y="4141090"/>
            <a:ext cx="9927101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The correct transition out of </a:t>
            </a:r>
            <a:r>
              <a:rPr lang="en-US" sz="2800" b="0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1050" b="0" i="0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1050" b="0" i="0" u="none" strike="noStrike" baseline="0" dirty="0">
                <a:latin typeface="Times-Roman"/>
              </a:rPr>
              <a:t>  </a:t>
            </a:r>
            <a:r>
              <a:rPr lang="en-US" sz="2400" dirty="0">
                <a:latin typeface="Times-Roman"/>
              </a:rPr>
              <a:t>on</a:t>
            </a:r>
            <a:r>
              <a:rPr lang="en-US" sz="28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LetterGothic"/>
              </a:rPr>
              <a:t>a</a:t>
            </a:r>
            <a:r>
              <a:rPr lang="en-US" sz="24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depends on </a:t>
            </a:r>
            <a:r>
              <a:rPr lang="en-US" sz="2400" dirty="0">
                <a:latin typeface="Times-Roman"/>
              </a:rPr>
              <a:t>the characters that follow the </a:t>
            </a:r>
            <a:r>
              <a:rPr lang="en-US" sz="2400" dirty="0">
                <a:solidFill>
                  <a:srgbClr val="FF0000"/>
                </a:solidFill>
                <a:latin typeface="Times-Roman"/>
              </a:rPr>
              <a:t>a</a:t>
            </a:r>
            <a:r>
              <a:rPr lang="en-US" sz="2400" dirty="0">
                <a:latin typeface="Times-Roman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55F615-B418-4E92-8103-BD6776C5B65F}"/>
              </a:ext>
            </a:extLst>
          </p:cNvPr>
          <p:cNvSpPr txBox="1"/>
          <p:nvPr/>
        </p:nvSpPr>
        <p:spPr>
          <a:xfrm>
            <a:off x="290136" y="4831958"/>
            <a:ext cx="11737742" cy="19389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-Roman"/>
              </a:rPr>
              <a:t>An </a:t>
            </a:r>
            <a:r>
              <a:rPr lang="en-US" sz="2400" b="1" dirty="0">
                <a:latin typeface="Times-RomanSC"/>
              </a:rPr>
              <a:t>FA</a:t>
            </a:r>
            <a:r>
              <a:rPr lang="en-US" sz="2400" b="1" i="0" u="none" strike="noStrike" baseline="0" dirty="0">
                <a:latin typeface="Times-RomanSC"/>
              </a:rPr>
              <a:t> </a:t>
            </a:r>
            <a:r>
              <a:rPr lang="en-US" sz="2400" b="1" i="0" u="none" strike="noStrike" baseline="0" dirty="0">
                <a:latin typeface="Times-Roman"/>
              </a:rPr>
              <a:t>that includes states such as </a:t>
            </a:r>
            <a:r>
              <a:rPr lang="en-US" sz="2400" b="1" i="1" u="none" strike="noStrike" baseline="0" dirty="0">
                <a:latin typeface="Times-Italic"/>
              </a:rPr>
              <a:t>s</a:t>
            </a:r>
            <a:r>
              <a:rPr lang="en-US" sz="1000" b="1" i="0" u="none" strike="noStrike" baseline="0" dirty="0">
                <a:latin typeface="Times-Roman"/>
              </a:rPr>
              <a:t>0 </a:t>
            </a:r>
            <a:r>
              <a:rPr lang="en-US" sz="2400" b="1" i="0" u="none" strike="noStrike" baseline="0" dirty="0">
                <a:latin typeface="Times-Roman"/>
              </a:rPr>
              <a:t>that have multiple transitions on a single character is called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nondeterministic finite automaton (NFA).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1" i="1" u="none" strike="noStrike" baseline="0" dirty="0">
              <a:latin typeface="Times-Italic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latin typeface="Times-Roman"/>
              </a:rPr>
              <a:t>An </a:t>
            </a:r>
            <a:r>
              <a:rPr lang="en-US" sz="2400" b="1" dirty="0">
                <a:latin typeface="Times-RomanSC"/>
              </a:rPr>
              <a:t>FA</a:t>
            </a:r>
            <a:r>
              <a:rPr lang="en-US" sz="2400" b="1" i="0" u="none" strike="noStrike" baseline="0" dirty="0">
                <a:latin typeface="Times-RomanSC"/>
              </a:rPr>
              <a:t> </a:t>
            </a:r>
            <a:r>
              <a:rPr lang="en-US" sz="2400" b="1" i="0" u="none" strike="noStrike" baseline="0" dirty="0">
                <a:latin typeface="Times-Roman"/>
              </a:rPr>
              <a:t>with unique character transitions in each state is called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deterministic finite automaton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(DFA).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675ADF-FAFC-4D52-B62A-74012463B6FE}"/>
              </a:ext>
            </a:extLst>
          </p:cNvPr>
          <p:cNvSpPr txBox="1"/>
          <p:nvPr/>
        </p:nvSpPr>
        <p:spPr>
          <a:xfrm>
            <a:off x="5430130" y="30778"/>
            <a:ext cx="1280159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NFA &amp; DFA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406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6920C-00DD-48ED-9CD4-CD2ACCF4EAD3}"/>
              </a:ext>
            </a:extLst>
          </p:cNvPr>
          <p:cNvSpPr txBox="1"/>
          <p:nvPr/>
        </p:nvSpPr>
        <p:spPr>
          <a:xfrm>
            <a:off x="5430130" y="30778"/>
            <a:ext cx="1280159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NFA &amp; DFA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371B76A6-E10F-4577-A727-C778245B3A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177166"/>
              </p:ext>
            </p:extLst>
          </p:nvPr>
        </p:nvGraphicFramePr>
        <p:xfrm>
          <a:off x="918208" y="523368"/>
          <a:ext cx="8605619" cy="31900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2" name="Bitmap Image" r:id="rId3" imgW="3314880" imgH="1228680" progId="PBrush">
                  <p:embed/>
                </p:oleObj>
              </mc:Choice>
              <mc:Fallback>
                <p:oleObj name="Bitmap Image" r:id="rId3" imgW="3314880" imgH="1228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8208" y="523368"/>
                        <a:ext cx="8605619" cy="319001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47C9323-9FC0-4C27-A515-1F4981D134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32294"/>
              </p:ext>
            </p:extLst>
          </p:nvPr>
        </p:nvGraphicFramePr>
        <p:xfrm>
          <a:off x="918209" y="3836640"/>
          <a:ext cx="8605618" cy="28504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3" name="Bitmap Image" r:id="rId5" imgW="3019320" imgH="1000080" progId="PBrush">
                  <p:embed/>
                </p:oleObj>
              </mc:Choice>
              <mc:Fallback>
                <p:oleObj name="Bitmap Image" r:id="rId5" imgW="3019320" imgH="1000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8209" y="3836640"/>
                        <a:ext cx="8605618" cy="2850441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21338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843493-F469-4534-8CF0-3E82FD85BBB5}"/>
              </a:ext>
            </a:extLst>
          </p:cNvPr>
          <p:cNvSpPr txBox="1"/>
          <p:nvPr/>
        </p:nvSpPr>
        <p:spPr>
          <a:xfrm>
            <a:off x="246184" y="612844"/>
            <a:ext cx="11699631" cy="56323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There are two distinct models available for describing the behavior of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dirty="0">
                <a:latin typeface="Times-RomanSC"/>
              </a:rPr>
              <a:t>.</a:t>
            </a:r>
            <a:endParaRPr lang="en-US" sz="2400" dirty="0"/>
          </a:p>
          <a:p>
            <a:pPr algn="just"/>
            <a:endParaRPr lang="en-US" sz="2400" b="0" i="0" u="none" strike="noStrike" baseline="0" dirty="0">
              <a:latin typeface="Times-Roman"/>
            </a:endParaRPr>
          </a:p>
          <a:p>
            <a:pPr marL="457200" indent="-4572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Each time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must make a nondeterministic choice, </a:t>
            </a:r>
            <a:r>
              <a:rPr lang="en-US" sz="2400" b="1" i="1" u="none" strike="noStrike" baseline="0" dirty="0">
                <a:solidFill>
                  <a:srgbClr val="00B0F0"/>
                </a:solidFill>
                <a:latin typeface="Times-Roman"/>
              </a:rPr>
              <a:t>it follows the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transition that leads to an accepting state </a:t>
            </a:r>
            <a:r>
              <a:rPr lang="en-US" sz="2400" b="0" i="0" u="none" strike="noStrike" baseline="0" dirty="0">
                <a:latin typeface="Times-Roman"/>
              </a:rPr>
              <a:t>for the input string, if such a transition exists. </a:t>
            </a:r>
          </a:p>
          <a:p>
            <a:pPr marL="800100" lvl="1" indent="-342900" algn="just">
              <a:buFontTx/>
              <a:buChar char="-"/>
            </a:pPr>
            <a:r>
              <a:rPr lang="en-US" sz="2400" b="0" i="0" u="none" strike="noStrike" baseline="0" dirty="0">
                <a:latin typeface="Times-Roman"/>
              </a:rPr>
              <a:t>In essence, the </a:t>
            </a:r>
            <a:r>
              <a:rPr lang="en-US" sz="2400" dirty="0">
                <a:latin typeface="Times-RomanSC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guesses the correct transition at each point.</a:t>
            </a:r>
          </a:p>
          <a:p>
            <a:pPr marL="800100" lvl="1" indent="-342900" algn="just">
              <a:buFontTx/>
              <a:buChar char="-"/>
            </a:pPr>
            <a:endParaRPr lang="en-US" sz="2400" b="0" i="0" u="none" strike="noStrike" baseline="0" dirty="0">
              <a:latin typeface="Times-Roman"/>
            </a:endParaRPr>
          </a:p>
          <a:p>
            <a:pPr algn="l"/>
            <a:r>
              <a:rPr lang="en-US" sz="2400" dirty="0">
                <a:latin typeface="Times-Roman"/>
              </a:rPr>
              <a:t>(2) Each time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dirty="0">
                <a:latin typeface="Times-Roman"/>
              </a:rPr>
              <a:t> must make a nondeterministic choice, the </a:t>
            </a:r>
            <a:r>
              <a:rPr lang="en-US" sz="2400" b="1" i="1" dirty="0">
                <a:solidFill>
                  <a:srgbClr val="00B0F0"/>
                </a:solidFill>
                <a:latin typeface="Times-Roman"/>
              </a:rPr>
              <a:t>NFA clones itself </a:t>
            </a:r>
            <a:r>
              <a:rPr lang="en-US" sz="2400" dirty="0">
                <a:latin typeface="Times-Roman"/>
              </a:rPr>
              <a:t>to pursue each possible transition.</a:t>
            </a:r>
          </a:p>
          <a:p>
            <a:pPr algn="l"/>
            <a:r>
              <a:rPr lang="en-US" sz="2400" dirty="0">
                <a:latin typeface="Times-Roman"/>
              </a:rPr>
              <a:t>	- Thus, for a given input character,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dirty="0">
                <a:latin typeface="Times-Roman"/>
              </a:rPr>
              <a:t> is in a specific set of states, taken across all of its clones. </a:t>
            </a:r>
          </a:p>
          <a:p>
            <a:pPr algn="l"/>
            <a:r>
              <a:rPr lang="en-US" sz="2400" dirty="0">
                <a:latin typeface="Times-Roman"/>
              </a:rPr>
              <a:t>            - In this model,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dirty="0">
                <a:latin typeface="Times-Roman"/>
              </a:rPr>
              <a:t> pursues all paths concurrently. </a:t>
            </a:r>
          </a:p>
          <a:p>
            <a:pPr algn="just"/>
            <a:r>
              <a:rPr lang="en-US" sz="2400" dirty="0">
                <a:latin typeface="Times-Roman"/>
              </a:rPr>
              <a:t>            -At any point, we call the specific set of states in which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dirty="0">
                <a:latin typeface="Times-Roman"/>
              </a:rPr>
              <a:t> is active as its </a:t>
            </a:r>
            <a:r>
              <a:rPr lang="en-US" sz="2400" b="1" i="1" dirty="0">
                <a:solidFill>
                  <a:srgbClr val="002060"/>
                </a:solidFill>
                <a:latin typeface="Times-Roman"/>
              </a:rPr>
              <a:t>configuration</a:t>
            </a:r>
            <a:r>
              <a:rPr lang="en-US" sz="2400" dirty="0">
                <a:latin typeface="Times-Roman"/>
              </a:rPr>
              <a:t>.</a:t>
            </a:r>
          </a:p>
          <a:p>
            <a:pPr algn="l"/>
            <a:r>
              <a:rPr lang="en-US" sz="2400" dirty="0">
                <a:latin typeface="Times-Roman"/>
              </a:rPr>
              <a:t>	- When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dirty="0">
                <a:latin typeface="Times-Roman"/>
              </a:rPr>
              <a:t> reaches a configuration in which it has exhausted the input and one or more of the clones has reached an accepting state,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dirty="0">
                <a:latin typeface="Times-Roman"/>
              </a:rPr>
              <a:t> accepts the string.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3DCABA-E18B-46B6-8176-D84017235C8E}"/>
              </a:ext>
            </a:extLst>
          </p:cNvPr>
          <p:cNvSpPr txBox="1"/>
          <p:nvPr/>
        </p:nvSpPr>
        <p:spPr>
          <a:xfrm>
            <a:off x="5430131" y="30778"/>
            <a:ext cx="665870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NFA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7396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78141E6-F7D5-40DE-A29C-24880A97A5FE}"/>
                  </a:ext>
                </a:extLst>
              </p:cNvPr>
              <p:cNvSpPr txBox="1"/>
              <p:nvPr/>
            </p:nvSpPr>
            <p:spPr>
              <a:xfrm>
                <a:off x="262597" y="642771"/>
                <a:ext cx="11183816" cy="2616101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400" b="1" i="0" u="none" strike="noStrike" baseline="0" dirty="0">
                    <a:latin typeface="Times-Roman"/>
                  </a:rPr>
                  <a:t>In either model, the                </a:t>
                </a:r>
                <a:r>
                  <a:rPr lang="en-US" sz="2400" b="1" dirty="0">
                    <a:latin typeface="Times-Roman"/>
                  </a:rPr>
                  <a:t>              </a:t>
                </a:r>
                <a:r>
                  <a:rPr lang="en-US" sz="2400" b="1" i="0" u="none" strike="noStrike" baseline="0" dirty="0">
                    <a:latin typeface="RMTMI"/>
                  </a:rPr>
                  <a:t> </a:t>
                </a:r>
                <a:r>
                  <a:rPr lang="en-US" sz="2400" b="1" i="0" u="none" strike="noStrike" baseline="0" dirty="0">
                    <a:latin typeface="Times-Roman"/>
                  </a:rPr>
                  <a:t>accepts an input string </a:t>
                </a:r>
                <a:r>
                  <a:rPr lang="en-US" sz="2400" b="1" i="1" u="none" strike="noStrike" baseline="0" dirty="0">
                    <a:latin typeface="Times-Italic"/>
                  </a:rPr>
                  <a:t>x</a:t>
                </a:r>
                <a:r>
                  <a:rPr lang="en-US" sz="1000" b="1" i="0" u="none" strike="noStrike" baseline="0" dirty="0">
                    <a:latin typeface="Times-Roman"/>
                  </a:rPr>
                  <a:t>1 </a:t>
                </a:r>
                <a:r>
                  <a:rPr lang="en-US" sz="2400" b="1" i="1" u="none" strike="noStrike" baseline="0" dirty="0">
                    <a:latin typeface="Times-Italic"/>
                  </a:rPr>
                  <a:t>x</a:t>
                </a:r>
                <a:r>
                  <a:rPr lang="en-US" sz="1000" b="1" i="0" u="none" strike="noStrike" baseline="0" dirty="0">
                    <a:latin typeface="Times-Roman"/>
                  </a:rPr>
                  <a:t>2 </a:t>
                </a:r>
                <a:r>
                  <a:rPr lang="en-US" sz="2400" b="1" i="1" u="none" strike="noStrike" baseline="0" dirty="0">
                    <a:latin typeface="Times-Italic"/>
                  </a:rPr>
                  <a:t>x</a:t>
                </a:r>
                <a:r>
                  <a:rPr lang="en-US" sz="1000" b="1" i="0" u="none" strike="noStrike" baseline="0" dirty="0">
                    <a:latin typeface="Times-Roman"/>
                  </a:rPr>
                  <a:t>3…</a:t>
                </a:r>
                <a:r>
                  <a:rPr lang="en-US" sz="2400" b="1" i="0" u="none" strike="noStrike" baseline="0" dirty="0">
                    <a:latin typeface="RMTMI"/>
                  </a:rPr>
                  <a:t> </a:t>
                </a:r>
                <a:r>
                  <a:rPr lang="en-US" sz="2400" b="1" i="1" u="none" strike="noStrike" baseline="0" dirty="0" err="1">
                    <a:latin typeface="Times-Italic"/>
                  </a:rPr>
                  <a:t>x</a:t>
                </a:r>
                <a:r>
                  <a:rPr lang="en-US" sz="1000" b="1" i="1" u="none" strike="noStrike" baseline="0" dirty="0" err="1">
                    <a:latin typeface="Times-Italic"/>
                  </a:rPr>
                  <a:t>k</a:t>
                </a:r>
                <a:r>
                  <a:rPr lang="en-US" sz="1000" b="1" i="1" u="none" strike="noStrike" baseline="0" dirty="0">
                    <a:latin typeface="Times-Italic"/>
                  </a:rPr>
                  <a:t>  </a:t>
                </a:r>
                <a:r>
                  <a:rPr lang="en-US" sz="2400" b="1" i="0" u="none" strike="noStrike" baseline="0" dirty="0">
                    <a:latin typeface="Times-Roman"/>
                  </a:rPr>
                  <a:t>if and only if there exists at least one path through the transition diagram that starts in </a:t>
                </a:r>
                <a:r>
                  <a:rPr lang="en-US" sz="3200" b="1" i="1" u="none" strike="noStrike" baseline="0" dirty="0">
                    <a:latin typeface="Times-Italic"/>
                  </a:rPr>
                  <a:t>s</a:t>
                </a:r>
                <a:r>
                  <a:rPr lang="en-US" sz="1100" b="1" i="0" u="none" strike="noStrike" baseline="0" dirty="0">
                    <a:latin typeface="Times-Roman"/>
                  </a:rPr>
                  <a:t>0</a:t>
                </a:r>
                <a:r>
                  <a:rPr lang="en-US" sz="1000" b="1" i="0" u="none" strike="noStrike" baseline="0" dirty="0">
                    <a:latin typeface="Times-Roman"/>
                  </a:rPr>
                  <a:t> </a:t>
                </a:r>
                <a:r>
                  <a:rPr lang="en-US" sz="2400" b="1" i="0" u="none" strike="noStrike" baseline="0" dirty="0">
                    <a:latin typeface="Times-Roman"/>
                  </a:rPr>
                  <a:t>and ends in some </a:t>
                </a:r>
                <a:r>
                  <a:rPr lang="en-US" sz="3600" b="1" i="1" u="none" strike="noStrike" baseline="0" dirty="0" err="1">
                    <a:latin typeface="Times-Italic"/>
                  </a:rPr>
                  <a:t>s</a:t>
                </a:r>
                <a:r>
                  <a:rPr lang="en-US" sz="1200" b="1" i="1" u="none" strike="noStrike" baseline="0" dirty="0" err="1">
                    <a:latin typeface="Times-Italic"/>
                  </a:rPr>
                  <a:t>k</a:t>
                </a:r>
                <a:r>
                  <a:rPr lang="en-US" sz="1200" b="1" i="1" u="none" strike="noStrike" baseline="0" dirty="0">
                    <a:latin typeface="Times-Italic"/>
                  </a:rPr>
                  <a:t>  </a:t>
                </a:r>
                <a14:m>
                  <m:oMath xmlns:m="http://schemas.openxmlformats.org/officeDocument/2006/math">
                    <m:r>
                      <a:rPr lang="en-US" sz="2400" b="1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b="1" i="1" u="none" strike="noStrike" baseline="0" dirty="0">
                    <a:latin typeface="Times-Italic"/>
                  </a:rPr>
                  <a:t> S</a:t>
                </a:r>
                <a:r>
                  <a:rPr lang="en-US" sz="1000" b="1" i="1" u="none" strike="noStrike" baseline="0" dirty="0">
                    <a:latin typeface="Times-Italic"/>
                  </a:rPr>
                  <a:t>A </a:t>
                </a:r>
                <a:r>
                  <a:rPr lang="en-US" sz="2400" b="1" i="0" u="none" strike="noStrike" baseline="0" dirty="0">
                    <a:latin typeface="Times-Roman"/>
                  </a:rPr>
                  <a:t>such that the edge labels along the path match the input string. (Edges labelled with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1" i="0" u="none" strike="noStrike" baseline="0" dirty="0">
                    <a:latin typeface="Times-Roman"/>
                  </a:rPr>
                  <a:t>are omitted.) </a:t>
                </a:r>
              </a:p>
              <a:p>
                <a:pPr algn="just"/>
                <a:endParaRPr lang="en-US" sz="2400" b="1" dirty="0">
                  <a:latin typeface="Times-Roman"/>
                </a:endParaRPr>
              </a:p>
              <a:p>
                <a:pPr algn="just"/>
                <a:r>
                  <a:rPr lang="en-US" sz="2400" b="1" i="0" u="none" strike="noStrike" baseline="0" dirty="0">
                    <a:latin typeface="Times-Roman"/>
                  </a:rPr>
                  <a:t>This definition is consistent with either model of the </a:t>
                </a:r>
                <a:r>
                  <a:rPr lang="en-US" sz="2400" b="1" i="0" u="none" strike="noStrike" baseline="0" dirty="0">
                    <a:latin typeface="Times-RomanSC"/>
                  </a:rPr>
                  <a:t>NFA’s </a:t>
                </a:r>
                <a:r>
                  <a:rPr lang="en-US" sz="2400" b="1" i="0" u="none" strike="noStrike" baseline="0" dirty="0">
                    <a:latin typeface="Times-Roman"/>
                  </a:rPr>
                  <a:t>behavior.</a:t>
                </a:r>
                <a:endParaRPr lang="en-US" sz="2400" b="1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E78141E6-F7D5-40DE-A29C-24880A97A5F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597" y="642771"/>
                <a:ext cx="11183816" cy="2616101"/>
              </a:xfrm>
              <a:prstGeom prst="rect">
                <a:avLst/>
              </a:prstGeom>
              <a:blipFill>
                <a:blip r:embed="rId3"/>
                <a:stretch>
                  <a:fillRect l="-762" t="-1852" r="-762" b="-370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EF2568D-2842-419D-A2F9-980583DF7F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558124"/>
              </p:ext>
            </p:extLst>
          </p:nvPr>
        </p:nvGraphicFramePr>
        <p:xfrm>
          <a:off x="2924100" y="680840"/>
          <a:ext cx="2522392" cy="4867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53" name="Bitmap Image" r:id="rId4" imgW="1628640" imgH="314280" progId="PBrush">
                  <p:embed/>
                </p:oleObj>
              </mc:Choice>
              <mc:Fallback>
                <p:oleObj name="Bitmap Image" r:id="rId4" imgW="1628640" imgH="314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924100" y="680840"/>
                        <a:ext cx="2522392" cy="4867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9C2A6FD-058A-4958-A59E-D1A3E41F79EF}"/>
              </a:ext>
            </a:extLst>
          </p:cNvPr>
          <p:cNvSpPr txBox="1"/>
          <p:nvPr/>
        </p:nvSpPr>
        <p:spPr>
          <a:xfrm>
            <a:off x="206329" y="3599129"/>
            <a:ext cx="7737230" cy="19389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NFAs</a:t>
            </a:r>
            <a:r>
              <a:rPr lang="en-US" sz="2400" b="0" i="0" u="none" strike="noStrike" baseline="0" dirty="0">
                <a:latin typeface="Times-Roman"/>
              </a:rPr>
              <a:t> and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DFAs</a:t>
            </a:r>
            <a:r>
              <a:rPr lang="en-US" sz="2400" b="0" i="0" u="none" strike="noStrike" baseline="0" dirty="0">
                <a:latin typeface="Times-Roman"/>
              </a:rPr>
              <a:t> are equivalent in their expressive power.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Any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a specia</a:t>
            </a:r>
            <a:r>
              <a:rPr lang="en-US" sz="2400" dirty="0">
                <a:latin typeface="Times-Roman"/>
              </a:rPr>
              <a:t>l </a:t>
            </a:r>
            <a:r>
              <a:rPr lang="en-US" sz="2400" b="0" i="0" u="none" strike="noStrike" baseline="0" dirty="0">
                <a:latin typeface="Times-Roman"/>
              </a:rPr>
              <a:t>case of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Any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b="0" i="0" u="none" strike="noStrike" baseline="0" dirty="0">
                <a:latin typeface="Times-Roman"/>
              </a:rPr>
              <a:t> can be simulated as a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D1A6EA0-B016-4E0C-9D54-BE7BDF2262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317064"/>
              </p:ext>
            </p:extLst>
          </p:nvPr>
        </p:nvGraphicFramePr>
        <p:xfrm>
          <a:off x="8117057" y="3599129"/>
          <a:ext cx="3822419" cy="10632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54" name="Bitmap Image" r:id="rId6" imgW="2705040" imgH="752400" progId="PBrush">
                  <p:embed/>
                </p:oleObj>
              </mc:Choice>
              <mc:Fallback>
                <p:oleObj name="Bitmap Image" r:id="rId6" imgW="2705040" imgH="75240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357BA42-7644-4C71-A380-BFFE929283E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117057" y="3599129"/>
                        <a:ext cx="3822419" cy="106327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5D2EC23-CC04-4FC0-857C-A909EF205220}"/>
              </a:ext>
            </a:extLst>
          </p:cNvPr>
          <p:cNvSpPr txBox="1"/>
          <p:nvPr/>
        </p:nvSpPr>
        <p:spPr>
          <a:xfrm>
            <a:off x="8237584" y="3269935"/>
            <a:ext cx="28604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FF0000"/>
                </a:solidFill>
                <a:latin typeface="Times-Roman"/>
              </a:rPr>
              <a:t>for </a:t>
            </a:r>
            <a:r>
              <a:rPr lang="en-US" sz="1800" b="0" i="1" u="none" strike="noStrike" baseline="0" dirty="0">
                <a:solidFill>
                  <a:srgbClr val="FF0000"/>
                </a:solidFill>
                <a:latin typeface="Times-Italic"/>
              </a:rPr>
              <a:t>a*ab</a:t>
            </a:r>
            <a:r>
              <a:rPr lang="en-US" dirty="0">
                <a:solidFill>
                  <a:srgbClr val="FF0000"/>
                </a:solidFill>
                <a:latin typeface="Times-Roman"/>
              </a:rPr>
              <a:t> – The NFA.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95E56F-04A7-411F-8A18-5AF67F9C9605}"/>
              </a:ext>
            </a:extLst>
          </p:cNvPr>
          <p:cNvSpPr txBox="1"/>
          <p:nvPr/>
        </p:nvSpPr>
        <p:spPr>
          <a:xfrm>
            <a:off x="8438524" y="4881566"/>
            <a:ext cx="28604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FF0000"/>
                </a:solidFill>
                <a:latin typeface="Times-Roman"/>
              </a:rPr>
              <a:t>for </a:t>
            </a:r>
            <a:r>
              <a:rPr lang="en-US" sz="1800" b="0" i="1" u="none" strike="noStrike" baseline="0" dirty="0">
                <a:solidFill>
                  <a:srgbClr val="FF0000"/>
                </a:solidFill>
                <a:latin typeface="Times-Italic"/>
              </a:rPr>
              <a:t>a*ab</a:t>
            </a:r>
            <a:r>
              <a:rPr lang="en-US" dirty="0">
                <a:solidFill>
                  <a:srgbClr val="FF0000"/>
                </a:solidFill>
                <a:latin typeface="Times-Roman"/>
              </a:rPr>
              <a:t> – The DFA.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FE345F8-7A0D-45BC-BBBB-CDC920B8D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3699230"/>
              </p:ext>
            </p:extLst>
          </p:nvPr>
        </p:nvGraphicFramePr>
        <p:xfrm>
          <a:off x="8117057" y="5250898"/>
          <a:ext cx="3822419" cy="1145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55" name="Bitmap Image" r:id="rId8" imgW="2619360" imgH="971640" progId="PBrush">
                  <p:embed/>
                </p:oleObj>
              </mc:Choice>
              <mc:Fallback>
                <p:oleObj name="Bitmap Image" r:id="rId8" imgW="2619360" imgH="971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117057" y="5250898"/>
                        <a:ext cx="3822419" cy="1145836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8303422-448D-4066-AA6A-CD9D904F3884}"/>
              </a:ext>
            </a:extLst>
          </p:cNvPr>
          <p:cNvSpPr txBox="1"/>
          <p:nvPr/>
        </p:nvSpPr>
        <p:spPr>
          <a:xfrm>
            <a:off x="5430130" y="30778"/>
            <a:ext cx="1280159" cy="36933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NFA &amp; DFA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6005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28136" y="28136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5483C-F8E9-4944-93C9-F494D21DCC36}"/>
              </a:ext>
            </a:extLst>
          </p:cNvPr>
          <p:cNvSpPr txBox="1"/>
          <p:nvPr/>
        </p:nvSpPr>
        <p:spPr>
          <a:xfrm>
            <a:off x="5289450" y="32741"/>
            <a:ext cx="6274191" cy="4041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Regular Expression to </a:t>
            </a:r>
            <a:r>
              <a:rPr lang="en-US" b="1" i="0" u="none" strike="noStrike" baseline="0" dirty="0">
                <a:solidFill>
                  <a:srgbClr val="FF0000"/>
                </a:solidFill>
                <a:latin typeface="Myriad-Bold"/>
              </a:rPr>
              <a:t>NFA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: Thompson’s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85E44D-5A20-4130-89B5-63EB9C214019}"/>
              </a:ext>
            </a:extLst>
          </p:cNvPr>
          <p:cNvSpPr txBox="1"/>
          <p:nvPr/>
        </p:nvSpPr>
        <p:spPr>
          <a:xfrm>
            <a:off x="42204" y="536138"/>
            <a:ext cx="4360984" cy="56323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first step in moving from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an implemented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scanner</a:t>
            </a:r>
            <a:r>
              <a:rPr lang="en-US" sz="2400" b="0" i="0" u="none" strike="noStrike" baseline="0" dirty="0">
                <a:latin typeface="Times-Roman"/>
              </a:rPr>
              <a:t> must derive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1" u="none" strike="noStrike" baseline="0" dirty="0">
                <a:solidFill>
                  <a:srgbClr val="002060"/>
                </a:solidFill>
                <a:latin typeface="Times-Italic"/>
              </a:rPr>
              <a:t>Thompson’s construction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used for this.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has a template for building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that corresponds to a single-letter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, and a transformation on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NFAs</a:t>
            </a:r>
            <a:r>
              <a:rPr lang="en-US" sz="2400" b="0" i="0" u="none" strike="noStrike" baseline="0" dirty="0">
                <a:latin typeface="Times-Roman"/>
              </a:rPr>
              <a:t> that models the effect of each basic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operator: </a:t>
            </a:r>
            <a:r>
              <a:rPr lang="en-US" sz="2400" b="1" i="1" u="none" strike="noStrike" baseline="0" dirty="0">
                <a:solidFill>
                  <a:srgbClr val="0070C0"/>
                </a:solidFill>
                <a:latin typeface="Times-Roman"/>
              </a:rPr>
              <a:t>concatenation, alternation, </a:t>
            </a:r>
            <a:r>
              <a:rPr lang="en-US" sz="2400" dirty="0">
                <a:latin typeface="Times-Roman"/>
              </a:rPr>
              <a:t>and</a:t>
            </a:r>
            <a:r>
              <a:rPr lang="en-US" sz="2400" b="1" i="1" u="none" strike="noStrike" baseline="0" dirty="0">
                <a:solidFill>
                  <a:srgbClr val="0070C0"/>
                </a:solidFill>
                <a:latin typeface="Times-Roman"/>
              </a:rPr>
              <a:t> closure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E386FE8-1EFE-4325-8A03-1FBB81E517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8817175"/>
              </p:ext>
            </p:extLst>
          </p:nvPr>
        </p:nvGraphicFramePr>
        <p:xfrm>
          <a:off x="4594447" y="536138"/>
          <a:ext cx="6969194" cy="4668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8" name="Bitmap Image" r:id="rId3" imgW="5686560" imgH="4429080" progId="PBrush">
                  <p:embed/>
                </p:oleObj>
              </mc:Choice>
              <mc:Fallback>
                <p:oleObj name="Bitmap Image" r:id="rId3" imgW="5686560" imgH="442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94447" y="536138"/>
                        <a:ext cx="6969194" cy="466890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EB01334-C951-4697-9B4A-A198EB7043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6504135"/>
              </p:ext>
            </p:extLst>
          </p:nvPr>
        </p:nvGraphicFramePr>
        <p:xfrm>
          <a:off x="5589544" y="5205046"/>
          <a:ext cx="5198951" cy="425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9" name="Bitmap Image" r:id="rId5" imgW="3610080" imgH="295200" progId="PBrush">
                  <p:embed/>
                </p:oleObj>
              </mc:Choice>
              <mc:Fallback>
                <p:oleObj name="Bitmap Image" r:id="rId5" imgW="3610080" imgH="29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9544" y="5205046"/>
                        <a:ext cx="5198951" cy="42524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2FED9A3-ADD5-401A-BF1E-F5BDFD4F9F1B}"/>
              </a:ext>
            </a:extLst>
          </p:cNvPr>
          <p:cNvSpPr txBox="1"/>
          <p:nvPr/>
        </p:nvSpPr>
        <p:spPr>
          <a:xfrm>
            <a:off x="4594447" y="5706785"/>
            <a:ext cx="7555349" cy="10156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This figure shows the trivial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NFAs</a:t>
            </a:r>
            <a:r>
              <a:rPr lang="en-US" sz="2000" b="0" i="0" u="none" strike="noStrike" baseline="0" dirty="0">
                <a:latin typeface="Times-Roman"/>
              </a:rPr>
              <a:t> for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0" i="1" u="none" strike="noStrike" baseline="0" dirty="0">
                <a:latin typeface="Times-Italic"/>
              </a:rPr>
              <a:t>a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0" i="1" u="none" strike="noStrike" baseline="0" dirty="0">
                <a:latin typeface="Times-Italic"/>
              </a:rPr>
              <a:t>b</a:t>
            </a:r>
            <a:r>
              <a:rPr lang="en-US" sz="2000" b="0" i="0" u="none" strike="noStrike" baseline="0" dirty="0">
                <a:latin typeface="Times-Roman"/>
              </a:rPr>
              <a:t>, as well as the transformations to form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NFAs</a:t>
            </a:r>
            <a:r>
              <a:rPr lang="en-US" sz="2000" b="0" i="0" u="none" strike="noStrike" baseline="0" dirty="0">
                <a:latin typeface="Times-Roman"/>
              </a:rPr>
              <a:t> for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0" i="1" u="none" strike="noStrike" baseline="0" dirty="0">
                <a:latin typeface="Times-Italic"/>
              </a:rPr>
              <a:t>ab</a:t>
            </a:r>
            <a:r>
              <a:rPr lang="en-US" sz="2000" b="0" i="0" u="none" strike="noStrike" baseline="0" dirty="0">
                <a:latin typeface="Times-Roman"/>
              </a:rPr>
              <a:t>, </a:t>
            </a:r>
            <a:r>
              <a:rPr lang="en-US" sz="2000" b="0" i="1" u="none" strike="noStrike" baseline="0" dirty="0" err="1">
                <a:latin typeface="Times-Italic"/>
              </a:rPr>
              <a:t>a</a:t>
            </a:r>
            <a:r>
              <a:rPr lang="en-US" sz="2000" dirty="0" err="1">
                <a:latin typeface="MTSY"/>
              </a:rPr>
              <a:t>|</a:t>
            </a:r>
            <a:r>
              <a:rPr lang="en-US" sz="2000" b="0" i="1" u="none" strike="noStrike" baseline="0" dirty="0" err="1">
                <a:latin typeface="Times-Italic"/>
              </a:rPr>
              <a:t>b</a:t>
            </a:r>
            <a:r>
              <a:rPr lang="en-US" sz="2000" b="0" i="0" u="none" strike="noStrike" baseline="0" dirty="0">
                <a:latin typeface="Times-Roman"/>
              </a:rPr>
              <a:t>, and </a:t>
            </a:r>
            <a:r>
              <a:rPr lang="en-US" sz="2000" b="0" i="1" u="none" strike="noStrike" baseline="0" dirty="0">
                <a:latin typeface="Times-Italic"/>
              </a:rPr>
              <a:t>a*</a:t>
            </a:r>
            <a:r>
              <a:rPr lang="en-US" sz="9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from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NFAs</a:t>
            </a:r>
            <a:r>
              <a:rPr lang="en-US" sz="2000" b="0" i="0" u="none" strike="noStrike" baseline="0" dirty="0">
                <a:latin typeface="Times-Roman"/>
              </a:rPr>
              <a:t> for </a:t>
            </a:r>
            <a:r>
              <a:rPr lang="en-US" sz="2000" b="0" i="1" u="none" strike="noStrike" baseline="0" dirty="0">
                <a:latin typeface="Times-Italic"/>
              </a:rPr>
              <a:t>a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0" i="1" u="none" strike="noStrike" baseline="0" dirty="0">
                <a:latin typeface="Times-Italic"/>
              </a:rPr>
              <a:t>b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01891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44B2E2-E055-4551-AA45-008F692F408D}"/>
              </a:ext>
            </a:extLst>
          </p:cNvPr>
          <p:cNvSpPr txBox="1"/>
          <p:nvPr/>
        </p:nvSpPr>
        <p:spPr>
          <a:xfrm>
            <a:off x="0" y="0"/>
            <a:ext cx="204447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5AF9FA-C942-4A2A-9E8B-85EFD07CC629}"/>
              </a:ext>
            </a:extLst>
          </p:cNvPr>
          <p:cNvSpPr txBox="1"/>
          <p:nvPr/>
        </p:nvSpPr>
        <p:spPr>
          <a:xfrm>
            <a:off x="161778" y="692032"/>
            <a:ext cx="11868443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To accomplish this aggregation and classification, the scanner applies a set of rules that describe the lexical structure of the input programming language, called as </a:t>
            </a:r>
            <a:r>
              <a:rPr lang="en-US" sz="2400" b="0" i="0" u="none" strike="noStrike" baseline="0" dirty="0" err="1">
                <a:latin typeface="Times-Roman"/>
              </a:rPr>
              <a:t>microsyntax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0" i="0" u="none" strike="noStrike" baseline="0" dirty="0" err="1">
                <a:latin typeface="Times-Roman"/>
              </a:rPr>
              <a:t>microsyntax</a:t>
            </a:r>
            <a:r>
              <a:rPr lang="en-US" sz="2400" b="0" i="0" u="none" strike="noStrike" baseline="0" dirty="0">
                <a:latin typeface="Times-Roman"/>
              </a:rPr>
              <a:t> of a programming language specifies how to group characters into words and, conversely, how to separate words that run together.</a:t>
            </a:r>
            <a:endParaRPr lang="en-US" sz="24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2C822D9-B524-4DE4-8581-67DDAD6C7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2212198"/>
              </p:ext>
            </p:extLst>
          </p:nvPr>
        </p:nvGraphicFramePr>
        <p:xfrm>
          <a:off x="7624178" y="0"/>
          <a:ext cx="2828118" cy="7532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3" name="Bitmap Image" r:id="rId3" imgW="1895400" imgH="504720" progId="PBrush">
                  <p:embed/>
                </p:oleObj>
              </mc:Choice>
              <mc:Fallback>
                <p:oleObj name="Bitmap Image" r:id="rId3" imgW="1895400" imgH="504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4178" y="0"/>
                        <a:ext cx="2828118" cy="75321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B78C4A7-90D1-4191-870E-7A1160EBBDFC}"/>
              </a:ext>
            </a:extLst>
          </p:cNvPr>
          <p:cNvSpPr txBox="1"/>
          <p:nvPr/>
        </p:nvSpPr>
        <p:spPr>
          <a:xfrm>
            <a:off x="161778" y="2815690"/>
            <a:ext cx="5169877" cy="3785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i="0" u="none" strike="noStrike" baseline="0" dirty="0" err="1">
                <a:solidFill>
                  <a:srgbClr val="FF0000"/>
                </a:solidFill>
                <a:latin typeface="Times-Roman"/>
              </a:rPr>
              <a:t>Microsyntax</a:t>
            </a:r>
            <a:r>
              <a:rPr lang="en-US" sz="2400" b="1" dirty="0">
                <a:solidFill>
                  <a:srgbClr val="FF0000"/>
                </a:solidFill>
                <a:latin typeface="Times-Roman"/>
              </a:rPr>
              <a:t> – in English language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400" b="0" i="0" u="none" strike="noStrike" baseline="0" dirty="0">
                <a:latin typeface="Times-Roman"/>
              </a:rPr>
              <a:t>Adjacent alphabetic letters are grouped together, left to right, to form a word.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400" b="0" i="0" u="none" strike="noStrike" baseline="0" dirty="0">
                <a:latin typeface="Times-Roman"/>
              </a:rPr>
              <a:t>A blank space terminates a word.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400" b="0" i="0" u="none" strike="noStrike" baseline="0" dirty="0">
                <a:latin typeface="Times-Roman"/>
              </a:rPr>
              <a:t>The word-building algorithm can determine its validity with a dictionary lookup.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53D11C-D403-4155-A3CB-56C98631DE19}"/>
              </a:ext>
            </a:extLst>
          </p:cNvPr>
          <p:cNvSpPr txBox="1"/>
          <p:nvPr/>
        </p:nvSpPr>
        <p:spPr>
          <a:xfrm>
            <a:off x="5472332" y="2631024"/>
            <a:ext cx="6557889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2400" b="1" i="0" u="none" strike="noStrike" baseline="0" dirty="0" err="1">
                <a:solidFill>
                  <a:srgbClr val="FF0000"/>
                </a:solidFill>
                <a:latin typeface="Times-Roman"/>
              </a:rPr>
              <a:t>Microsyntax</a:t>
            </a:r>
            <a:r>
              <a:rPr lang="en-US" sz="2400" b="1" dirty="0">
                <a:solidFill>
                  <a:srgbClr val="FF0000"/>
                </a:solidFill>
                <a:latin typeface="Times-Roman"/>
              </a:rPr>
              <a:t> – in Programming language</a:t>
            </a: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(Almost similar to English’s </a:t>
            </a:r>
            <a:r>
              <a:rPr lang="en-US" sz="2000" b="0" i="0" u="none" strike="noStrike" baseline="0" dirty="0" err="1">
                <a:latin typeface="Times-Roman"/>
              </a:rPr>
              <a:t>microsyntax</a:t>
            </a:r>
            <a:r>
              <a:rPr lang="en-US" sz="2000" dirty="0">
                <a:latin typeface="Times-Roman"/>
              </a:rPr>
              <a:t>)</a:t>
            </a:r>
            <a:endParaRPr lang="en-US" sz="2000" b="0" i="0" u="none" strike="noStrike" baseline="0" dirty="0">
              <a:latin typeface="Times-Roman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en-US" sz="2000" b="0" i="0" u="none" strike="noStrike" baseline="0" dirty="0">
                <a:latin typeface="Times-Roman"/>
              </a:rPr>
              <a:t>Characters are aggregated into words. 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US" sz="2000" dirty="0">
                <a:latin typeface="Times-Roman"/>
              </a:rPr>
              <a:t>Bl</a:t>
            </a:r>
            <a:r>
              <a:rPr lang="en-US" sz="2000" b="0" i="0" u="none" strike="noStrike" baseline="0" dirty="0">
                <a:latin typeface="Times-Roman"/>
              </a:rPr>
              <a:t>anks and punctuation marks terminate a word.</a:t>
            </a:r>
          </a:p>
          <a:p>
            <a:pPr algn="just"/>
            <a:r>
              <a:rPr lang="en-US" sz="2000" dirty="0">
                <a:solidFill>
                  <a:srgbClr val="FF0000"/>
                </a:solidFill>
                <a:latin typeface="Times-Roman"/>
              </a:rPr>
              <a:t>Example: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Algol defines </a:t>
            </a:r>
            <a:r>
              <a:rPr lang="en-US" sz="2000" b="0" i="1" u="none" strike="noStrike" baseline="0" dirty="0">
                <a:latin typeface="Times-Roman"/>
              </a:rPr>
              <a:t>i</a:t>
            </a:r>
            <a:r>
              <a:rPr lang="en-US" sz="2000" b="0" i="1" u="none" strike="noStrike" baseline="0" dirty="0">
                <a:latin typeface="Times-Italic"/>
              </a:rPr>
              <a:t>dentifier </a:t>
            </a:r>
            <a:r>
              <a:rPr lang="en-US" sz="2000" b="0" i="0" u="none" strike="noStrike" baseline="0" dirty="0">
                <a:latin typeface="Times-Roman"/>
              </a:rPr>
              <a:t>as a single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alphabetic</a:t>
            </a:r>
            <a:r>
              <a:rPr lang="en-US" sz="2000" b="0" i="0" u="none" strike="noStrike" baseline="0" dirty="0">
                <a:latin typeface="Times-Roman"/>
              </a:rPr>
              <a:t> character followed by zero or more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alphanumeric</a:t>
            </a:r>
            <a:r>
              <a:rPr lang="en-US" sz="2000" b="0" i="0" u="none" strike="noStrike" baseline="0" dirty="0">
                <a:latin typeface="Times-Roman"/>
              </a:rPr>
              <a:t> characters.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identifier ends with the first nonalphanumeric character.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To Note - </a:t>
            </a:r>
            <a:r>
              <a:rPr lang="en-US" sz="2000" b="0" i="0" u="none" strike="noStrike" baseline="0" dirty="0">
                <a:latin typeface="Times-Roman"/>
              </a:rPr>
              <a:t>Set of valid words is specified by rules rather than by enumeration in a dictionary.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283047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176C8B4-F9DA-4FF8-AF61-D6721F6DB0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0142043"/>
              </p:ext>
            </p:extLst>
          </p:nvPr>
        </p:nvGraphicFramePr>
        <p:xfrm>
          <a:off x="184051" y="540786"/>
          <a:ext cx="4783015" cy="6155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0" name="Bitmap Image" r:id="rId3" imgW="5686560" imgH="4429080" progId="PBrush">
                  <p:embed/>
                </p:oleObj>
              </mc:Choice>
              <mc:Fallback>
                <p:oleObj name="Bitmap Image" r:id="rId3" imgW="5686560" imgH="44290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E386FE8-1EFE-4325-8A03-1FBB81E517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051" y="540786"/>
                        <a:ext cx="4783015" cy="615543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926A17-BBFF-4D9C-BA67-081999B7DB8C}"/>
              </a:ext>
            </a:extLst>
          </p:cNvPr>
          <p:cNvSpPr txBox="1"/>
          <p:nvPr/>
        </p:nvSpPr>
        <p:spPr>
          <a:xfrm>
            <a:off x="5151119" y="597057"/>
            <a:ext cx="6856830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construction begins by building trivial NFAs for each character in the input RE.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Next, it applies the transformations for alternation, concatenation, and closure to the collection of trivial </a:t>
            </a:r>
            <a:r>
              <a:rPr lang="en-US" sz="2400" dirty="0">
                <a:latin typeface="Times-RomanSC"/>
              </a:rPr>
              <a:t>NFAs </a:t>
            </a:r>
            <a:r>
              <a:rPr lang="en-US" sz="2400" b="0" i="0" u="none" strike="noStrike" baseline="0" dirty="0">
                <a:latin typeface="Times-Roman"/>
              </a:rPr>
              <a:t>in the order dictated by precedence and parentheses.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</p:txBody>
      </p:sp>
    </p:spTree>
    <p:extLst>
      <p:ext uri="{BB962C8B-B14F-4D97-AF65-F5344CB8AC3E}">
        <p14:creationId xmlns:p14="http://schemas.microsoft.com/office/powerpoint/2010/main" val="198503461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6274191" cy="4041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Regular Expression to </a:t>
            </a:r>
            <a:r>
              <a:rPr lang="en-US" b="1" i="0" u="none" strike="noStrike" baseline="0" dirty="0">
                <a:solidFill>
                  <a:srgbClr val="FF0000"/>
                </a:solidFill>
                <a:latin typeface="Myriad-Bold"/>
              </a:rPr>
              <a:t>NFA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: Thompson’s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06B3BBD-3942-42B7-BB48-7E9935255A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7575188"/>
              </p:ext>
            </p:extLst>
          </p:nvPr>
        </p:nvGraphicFramePr>
        <p:xfrm>
          <a:off x="213067" y="2425856"/>
          <a:ext cx="5396445" cy="38639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24" name="Bitmap Image" r:id="rId3" imgW="4695840" imgH="2600280" progId="PBrush">
                  <p:embed/>
                </p:oleObj>
              </mc:Choice>
              <mc:Fallback>
                <p:oleObj name="Bitmap Image" r:id="rId3" imgW="4695840" imgH="2600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3067" y="2425856"/>
                        <a:ext cx="5396445" cy="386398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A85AFE5-40FD-4FE7-AE1A-AF53879A33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2368260"/>
              </p:ext>
            </p:extLst>
          </p:nvPr>
        </p:nvGraphicFramePr>
        <p:xfrm>
          <a:off x="5704742" y="632763"/>
          <a:ext cx="6274191" cy="55924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25" name="Bitmap Image" r:id="rId5" imgW="5191200" imgH="4238640" progId="PBrush">
                  <p:embed/>
                </p:oleObj>
              </mc:Choice>
              <mc:Fallback>
                <p:oleObj name="Bitmap Image" r:id="rId5" imgW="5191200" imgH="4238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04742" y="632763"/>
                        <a:ext cx="6274191" cy="559247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0502166-995D-4952-B7F4-1CFFA18A7F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1660509"/>
              </p:ext>
            </p:extLst>
          </p:nvPr>
        </p:nvGraphicFramePr>
        <p:xfrm>
          <a:off x="2404587" y="6354439"/>
          <a:ext cx="5769726" cy="50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126" name="Bitmap Image" r:id="rId7" imgW="3390840" imgH="295200" progId="PBrush">
                  <p:embed/>
                </p:oleObj>
              </mc:Choice>
              <mc:Fallback>
                <p:oleObj name="Bitmap Image" r:id="rId7" imgW="3390840" imgH="29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04587" y="6354439"/>
                        <a:ext cx="5769726" cy="50242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FBFD97-829F-46C5-B6B7-71A73DF94231}"/>
              </a:ext>
            </a:extLst>
          </p:cNvPr>
          <p:cNvSpPr txBox="1"/>
          <p:nvPr/>
        </p:nvSpPr>
        <p:spPr>
          <a:xfrm>
            <a:off x="187275" y="400110"/>
            <a:ext cx="5285057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Construction of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000" dirty="0">
                <a:latin typeface="Times-Roman"/>
              </a:rPr>
              <a:t> for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000" dirty="0">
                <a:latin typeface="Times-Roman"/>
              </a:rPr>
              <a:t>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a(</a:t>
            </a:r>
            <a:r>
              <a:rPr lang="en-US" sz="2000" b="1" i="1" dirty="0" err="1">
                <a:solidFill>
                  <a:srgbClr val="002060"/>
                </a:solidFill>
                <a:latin typeface="Times-Roman"/>
              </a:rPr>
              <a:t>b|c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)*</a:t>
            </a:r>
          </a:p>
          <a:p>
            <a:pPr algn="just"/>
            <a:r>
              <a:rPr lang="en-US" sz="2000" dirty="0">
                <a:latin typeface="Times-Roman"/>
              </a:rPr>
              <a:t>(1) </a:t>
            </a:r>
            <a:r>
              <a:rPr lang="en-US" sz="2000" b="0" i="0" u="none" strike="noStrike" baseline="0" dirty="0">
                <a:latin typeface="Times-Roman"/>
              </a:rPr>
              <a:t>first build NFAs for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a</a:t>
            </a:r>
            <a:r>
              <a:rPr lang="en-US" sz="2000" b="0" i="0" u="none" strike="noStrike" baseline="0" dirty="0">
                <a:latin typeface="Times-Roman"/>
              </a:rPr>
              <a:t>,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b</a:t>
            </a:r>
            <a:r>
              <a:rPr lang="en-US" sz="2000" b="0" i="0" u="none" strike="noStrike" baseline="0" dirty="0">
                <a:latin typeface="Times-Roman"/>
              </a:rPr>
              <a:t>, and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c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just"/>
            <a:r>
              <a:rPr lang="en-US" sz="2000" dirty="0">
                <a:latin typeface="Times-Roman"/>
              </a:rPr>
              <a:t>(2) </a:t>
            </a:r>
            <a:r>
              <a:rPr lang="en-US" sz="2000" b="0" i="0" u="none" strike="noStrike" baseline="0" dirty="0">
                <a:latin typeface="Times-Roman"/>
              </a:rPr>
              <a:t>parentheses - build the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NFA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for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(</a:t>
            </a:r>
            <a:r>
              <a:rPr lang="en-US" sz="2000" b="1" i="1" dirty="0" err="1">
                <a:solidFill>
                  <a:srgbClr val="002060"/>
                </a:solidFill>
                <a:latin typeface="Times-Roman"/>
              </a:rPr>
              <a:t>b|c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)</a:t>
            </a:r>
          </a:p>
          <a:p>
            <a:pPr algn="just"/>
            <a:r>
              <a:rPr lang="en-US" sz="2000" dirty="0">
                <a:latin typeface="Times-Roman"/>
              </a:rPr>
              <a:t>(3) closure – build the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NFA</a:t>
            </a:r>
            <a:r>
              <a:rPr lang="en-US" sz="2000" dirty="0">
                <a:latin typeface="Times-Roman"/>
              </a:rPr>
              <a:t> for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(</a:t>
            </a:r>
            <a:r>
              <a:rPr lang="en-US" sz="2000" b="1" i="1" dirty="0" err="1">
                <a:solidFill>
                  <a:srgbClr val="002060"/>
                </a:solidFill>
                <a:latin typeface="Times-Roman"/>
              </a:rPr>
              <a:t>b|c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)</a:t>
            </a:r>
            <a:r>
              <a:rPr lang="en-US" sz="2000" b="1" i="1" baseline="30000" dirty="0">
                <a:solidFill>
                  <a:srgbClr val="002060"/>
                </a:solidFill>
                <a:latin typeface="Times-Roman"/>
              </a:rPr>
              <a:t>*</a:t>
            </a: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(4) finally, concatenate the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NFA</a:t>
            </a:r>
            <a:r>
              <a:rPr lang="en-US" sz="200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for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a</a:t>
            </a:r>
            <a:r>
              <a:rPr lang="en-US" sz="2000" b="0" i="1" u="none" strike="noStrike" baseline="0" dirty="0">
                <a:latin typeface="Times-Ital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to the  </a:t>
            </a:r>
          </a:p>
          <a:p>
            <a:pPr algn="just"/>
            <a:r>
              <a:rPr lang="en-US" sz="2000" dirty="0">
                <a:solidFill>
                  <a:srgbClr val="002060"/>
                </a:solidFill>
                <a:latin typeface="Times-Roman"/>
              </a:rPr>
              <a:t>                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NFA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for 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(</a:t>
            </a:r>
            <a:r>
              <a:rPr lang="en-US" sz="2000" b="1" i="1" dirty="0" err="1">
                <a:solidFill>
                  <a:srgbClr val="002060"/>
                </a:solidFill>
                <a:latin typeface="Times-Roman"/>
              </a:rPr>
              <a:t>b|c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)</a:t>
            </a:r>
            <a:r>
              <a:rPr lang="en-US" sz="2000" b="1" i="1" baseline="30000" dirty="0">
                <a:solidFill>
                  <a:srgbClr val="002060"/>
                </a:solidFill>
                <a:latin typeface="Times-Roman"/>
              </a:rPr>
              <a:t>*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448783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6274191" cy="4041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Regular Expression to </a:t>
            </a:r>
            <a:r>
              <a:rPr lang="en-US" b="1" i="0" u="none" strike="noStrike" baseline="0" dirty="0">
                <a:solidFill>
                  <a:srgbClr val="FF0000"/>
                </a:solidFill>
                <a:latin typeface="Myriad-Bold"/>
              </a:rPr>
              <a:t>NFA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: Thompson’s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78AEA7-E254-46DE-8857-E51CA6DEAB25}"/>
              </a:ext>
            </a:extLst>
          </p:cNvPr>
          <p:cNvSpPr txBox="1"/>
          <p:nvPr/>
        </p:nvSpPr>
        <p:spPr>
          <a:xfrm>
            <a:off x="407962" y="2884865"/>
            <a:ext cx="11619915" cy="38472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dirty="0">
                <a:latin typeface="Times-RomanSC"/>
              </a:rPr>
              <a:t>NFAs</a:t>
            </a:r>
            <a:r>
              <a:rPr lang="en-US" sz="2400" b="0" i="0" u="none" strike="noStrike" baseline="0" dirty="0">
                <a:latin typeface="Times-Roman"/>
              </a:rPr>
              <a:t> derived from Thompson’s construction have several specific properties</a:t>
            </a: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Each 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has one start state and one accepting state. </a:t>
            </a: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No transition, other than the initial transition, enters the start state. </a:t>
            </a: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No transition leaves the accepting state. </a:t>
            </a: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An </a:t>
            </a:r>
            <a:r>
              <a:rPr lang="el-GR" sz="2800" b="1" dirty="0">
                <a:solidFill>
                  <a:srgbClr val="FF0000"/>
                </a:solidFill>
              </a:rPr>
              <a:t>ε</a:t>
            </a:r>
            <a:r>
              <a:rPr lang="el-GR" b="1" dirty="0">
                <a:solidFill>
                  <a:srgbClr val="FF0000"/>
                </a:solidFill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-transition always connects two states that were, earlier in the process, the start state and the accepting state of NFAs for some component </a:t>
            </a:r>
            <a:r>
              <a:rPr lang="en-US" sz="2400" b="0" i="0" u="none" strike="noStrike" baseline="0" dirty="0" err="1">
                <a:latin typeface="Times-Roman"/>
              </a:rPr>
              <a:t>REs.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Finally, each state has at most two entering and two exiting</a:t>
            </a:r>
            <a:r>
              <a:rPr lang="el-GR" sz="2400" b="1" dirty="0">
                <a:solidFill>
                  <a:srgbClr val="FF0000"/>
                </a:solidFill>
              </a:rPr>
              <a:t> ε</a:t>
            </a:r>
            <a:r>
              <a:rPr lang="en-US" sz="2400" b="0" i="0" u="none" strike="noStrike" baseline="0" dirty="0">
                <a:latin typeface="Times-Roman"/>
              </a:rPr>
              <a:t>-moves, and at most one entering and one exiting move on a symbol in the alphabet.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Together, these properties simplify the representation and manipulation of the NFAs. 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073BAB-0DE8-46C3-87F1-02B8413FDC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9444990"/>
              </p:ext>
            </p:extLst>
          </p:nvPr>
        </p:nvGraphicFramePr>
        <p:xfrm>
          <a:off x="3361003" y="647867"/>
          <a:ext cx="3856893" cy="22369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5" name="Bitmap Image" r:id="rId3" imgW="3809880" imgH="2209680" progId="PBrush">
                  <p:embed/>
                </p:oleObj>
              </mc:Choice>
              <mc:Fallback>
                <p:oleObj name="Bitmap Image" r:id="rId3" imgW="3809880" imgH="2209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61003" y="647867"/>
                        <a:ext cx="3856893" cy="22369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37903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1F6F2E-7DB4-4C43-B045-84BC46AFBBA3}"/>
              </a:ext>
            </a:extLst>
          </p:cNvPr>
          <p:cNvSpPr txBox="1"/>
          <p:nvPr/>
        </p:nvSpPr>
        <p:spPr>
          <a:xfrm>
            <a:off x="353927" y="683979"/>
            <a:ext cx="1175732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that constructs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an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called the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Italic"/>
              </a:rPr>
              <a:t>subset construction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DFAs</a:t>
            </a:r>
            <a:r>
              <a:rPr lang="en-US" sz="2400" b="0" i="0" u="none" strike="noStrike" baseline="0" dirty="0">
                <a:latin typeface="Times-Roman"/>
              </a:rPr>
              <a:t> have a simple execution model and several efficient implementations.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AB626D-6937-4815-9D9C-E30BA122B3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121485"/>
              </p:ext>
            </p:extLst>
          </p:nvPr>
        </p:nvGraphicFramePr>
        <p:xfrm>
          <a:off x="217335" y="1961309"/>
          <a:ext cx="11757329" cy="11768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8" name="Bitmap Image" r:id="rId3" imgW="5514840" imgH="552600" progId="PBrush">
                  <p:embed/>
                </p:oleObj>
              </mc:Choice>
              <mc:Fallback>
                <p:oleObj name="Bitmap Image" r:id="rId3" imgW="5514840" imgH="552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335" y="1961309"/>
                        <a:ext cx="11757329" cy="117680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68FB2F2-A735-4817-9116-B1EF1E70F533}"/>
              </a:ext>
            </a:extLst>
          </p:cNvPr>
          <p:cNvSpPr txBox="1"/>
          <p:nvPr/>
        </p:nvSpPr>
        <p:spPr>
          <a:xfrm>
            <a:off x="217335" y="3545153"/>
            <a:ext cx="11662115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use the same alphabet, </a:t>
            </a:r>
            <a:r>
              <a:rPr lang="el-GR" sz="2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Σ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DFA’s</a:t>
            </a:r>
            <a:r>
              <a:rPr lang="en-US" sz="2400" b="0" i="0" u="none" strike="noStrike" baseline="0" dirty="0">
                <a:latin typeface="Times-Roman"/>
              </a:rPr>
              <a:t> start state, </a:t>
            </a:r>
            <a:r>
              <a:rPr lang="en-US" sz="2400" b="0" i="1" u="none" strike="noStrike" baseline="0" dirty="0">
                <a:latin typeface="Times-Italic"/>
              </a:rPr>
              <a:t>d</a:t>
            </a:r>
            <a:r>
              <a:rPr lang="en-US" sz="1000" b="0" i="0" u="none" strike="noStrike" baseline="0" dirty="0">
                <a:latin typeface="Times-Roman"/>
              </a:rPr>
              <a:t>0</a:t>
            </a:r>
            <a:r>
              <a:rPr lang="en-US" sz="2400" b="0" i="0" u="none" strike="noStrike" baseline="0" dirty="0">
                <a:latin typeface="Times-Roman"/>
              </a:rPr>
              <a:t>, and its accepting states, </a:t>
            </a:r>
            <a:r>
              <a:rPr lang="en-US" sz="2400" b="0" i="1" u="none" strike="noStrike" baseline="0" dirty="0">
                <a:latin typeface="Times-Italic"/>
              </a:rPr>
              <a:t>D</a:t>
            </a:r>
            <a:r>
              <a:rPr lang="en-US" sz="1000" b="0" i="1" u="none" strike="noStrike" baseline="0" dirty="0">
                <a:latin typeface="Times-Italic"/>
              </a:rPr>
              <a:t>A</a:t>
            </a:r>
            <a:r>
              <a:rPr lang="en-US" sz="2400" b="0" i="0" u="none" strike="noStrike" baseline="0" dirty="0">
                <a:latin typeface="Times-Roman"/>
              </a:rPr>
              <a:t>, will emerge from the construction.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complex part of the construction is the derivation of the set of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states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states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</a:t>
            </a:r>
            <a:r>
              <a:rPr lang="en-US" sz="2400" b="0" i="0" u="none" strike="noStrike" baseline="0" dirty="0">
                <a:latin typeface="Times-Roman"/>
              </a:rPr>
              <a:t>, and the derivation of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 transition function </a:t>
            </a:r>
            <a:r>
              <a:rPr lang="el-GR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δ</a:t>
            </a:r>
            <a:r>
              <a:rPr lang="en-US" sz="1000" b="0" i="1" u="none" strike="noStrike" baseline="0" dirty="0">
                <a:latin typeface="Times-Italic"/>
              </a:rPr>
              <a:t>D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19056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7C02A83-FD29-4D13-B9AB-60689C1340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657000"/>
              </p:ext>
            </p:extLst>
          </p:nvPr>
        </p:nvGraphicFramePr>
        <p:xfrm>
          <a:off x="172121" y="633047"/>
          <a:ext cx="5210934" cy="45136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89" name="Bitmap Image" r:id="rId3" imgW="4057560" imgH="3514680" progId="PBrush">
                  <p:embed/>
                </p:oleObj>
              </mc:Choice>
              <mc:Fallback>
                <p:oleObj name="Bitmap Image" r:id="rId3" imgW="4057560" imgH="3514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1" y="633047"/>
                        <a:ext cx="5210934" cy="451369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2B3B96A-A9CC-40C8-8E8E-84489ABD43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7879295"/>
              </p:ext>
            </p:extLst>
          </p:nvPr>
        </p:nvGraphicFramePr>
        <p:xfrm>
          <a:off x="1320959" y="5277543"/>
          <a:ext cx="2913257" cy="405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90" name="Bitmap Image" r:id="rId5" imgW="2600280" imgH="361800" progId="PBrush">
                  <p:embed/>
                </p:oleObj>
              </mc:Choice>
              <mc:Fallback>
                <p:oleObj name="Bitmap Image" r:id="rId5" imgW="2600280" imgH="361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0959" y="5277543"/>
                        <a:ext cx="2913257" cy="40550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F41913C-3809-443D-9D97-E600E1D66669}"/>
                  </a:ext>
                </a:extLst>
              </p:cNvPr>
              <p:cNvSpPr txBox="1"/>
              <p:nvPr/>
            </p:nvSpPr>
            <p:spPr>
              <a:xfrm>
                <a:off x="5570806" y="633047"/>
                <a:ext cx="6260122" cy="45243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Constructs a set 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LetterGothic-Slant_167"/>
                  </a:rPr>
                  <a:t>Q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whose element,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q</a:t>
                </a:r>
                <a:r>
                  <a:rPr lang="en-US" sz="10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i</a:t>
                </a:r>
                <a:r>
                  <a:rPr lang="en-US" sz="1000" b="0" i="1" u="none" strike="noStrike" baseline="0" dirty="0">
                    <a:latin typeface="Times-Italic"/>
                  </a:rPr>
                  <a:t>  </a:t>
                </a:r>
                <a:r>
                  <a:rPr lang="en-US" sz="2400" b="0" i="0" u="none" strike="noStrike" baseline="0" dirty="0">
                    <a:latin typeface="Times-Roman"/>
                  </a:rPr>
                  <a:t>are each a subset of </a:t>
                </a:r>
                <a:r>
                  <a:rPr lang="en-US" sz="2000" b="1" i="1" dirty="0">
                    <a:solidFill>
                      <a:srgbClr val="FF0000"/>
                    </a:solidFill>
                    <a:latin typeface="LetterGothic-Slant_167"/>
                  </a:rPr>
                  <a:t>N</a:t>
                </a:r>
                <a:r>
                  <a:rPr lang="en-US" sz="2400" b="0" i="0" u="none" strike="noStrike" baseline="0" dirty="0">
                    <a:latin typeface="Times-Roman"/>
                  </a:rPr>
                  <a:t>, that is, each </a:t>
                </a:r>
                <a:r>
                  <a:rPr lang="en-US" sz="2400" b="0" i="1" u="none" strike="noStrike" baseline="0" dirty="0">
                    <a:latin typeface="Times-Italic"/>
                  </a:rPr>
                  <a:t>qi </a:t>
                </a:r>
                <a14:m>
                  <m:oMath xmlns:m="http://schemas.openxmlformats.org/officeDocument/2006/math">
                    <m:r>
                      <a:rPr lang="en-US" sz="24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2</a:t>
                </a:r>
                <a:r>
                  <a:rPr lang="en-US" sz="2400" b="0" i="1" u="none" strike="noStrike" baseline="30000" dirty="0">
                    <a:latin typeface="Times-Italic"/>
                  </a:rPr>
                  <a:t>N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When the algorithm halts, each </a:t>
                </a:r>
                <a:r>
                  <a:rPr lang="en-US" sz="2400" b="0" i="1" u="none" strike="noStrike" baseline="0" dirty="0">
                    <a:latin typeface="Times-Italic"/>
                  </a:rPr>
                  <a:t>qi </a:t>
                </a:r>
                <a14:m>
                  <m:oMath xmlns:m="http://schemas.openxmlformats.org/officeDocument/2006/math">
                    <m:r>
                      <a:rPr lang="en-US" sz="24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sz="2400" b="0" i="0" u="none" strike="noStrike" baseline="0" dirty="0">
                    <a:latin typeface="LetterGothic-Slant_167"/>
                  </a:rPr>
                  <a:t>Q </a:t>
                </a:r>
                <a:r>
                  <a:rPr lang="en-US" sz="2400" b="0" i="0" u="none" strike="noStrike" baseline="0" dirty="0">
                    <a:latin typeface="Times-Roman"/>
                  </a:rPr>
                  <a:t>corresponds to a state, </a:t>
                </a:r>
                <a:r>
                  <a:rPr lang="en-US" sz="2400" b="0" i="1" u="none" strike="noStrike" baseline="0" dirty="0">
                    <a:latin typeface="Times-Italic"/>
                  </a:rPr>
                  <a:t>di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n-US" sz="2400" b="0" i="1" u="none" strike="noStrike" baseline="0" dirty="0">
                    <a:latin typeface="Times-Italic"/>
                  </a:rPr>
                  <a:t>D</a:t>
                </a:r>
                <a:r>
                  <a:rPr lang="en-US" sz="2400" b="0" i="0" u="none" strike="noStrike" baseline="0" dirty="0">
                    <a:latin typeface="Times-Roman"/>
                  </a:rPr>
                  <a:t>, in the </a:t>
                </a:r>
                <a:r>
                  <a:rPr lang="en-US" sz="2400" dirty="0">
                    <a:latin typeface="Times-RomanSC"/>
                  </a:rPr>
                  <a:t>DFA.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The construction builds the elements of </a:t>
                </a:r>
                <a:r>
                  <a:rPr lang="en-US" sz="2400" b="0" i="0" u="none" strike="noStrike" baseline="0" dirty="0">
                    <a:latin typeface="LetterGothic-Slant_167"/>
                  </a:rPr>
                  <a:t>Q </a:t>
                </a:r>
                <a:r>
                  <a:rPr lang="en-US" sz="2400" b="0" i="0" u="none" strike="noStrike" baseline="0" dirty="0">
                    <a:latin typeface="Times-Roman"/>
                  </a:rPr>
                  <a:t>by following the transitions that the </a:t>
                </a:r>
                <a:r>
                  <a:rPr lang="en-US" sz="2400" dirty="0">
                    <a:latin typeface="Times-Roman"/>
                  </a:rPr>
                  <a:t>NFA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can </a:t>
                </a:r>
                <a:r>
                  <a:rPr lang="en-US" sz="2400" b="1" dirty="0">
                    <a:latin typeface="Times-Roman"/>
                  </a:rPr>
                  <a:t>make on a given input.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Thus, each </a:t>
                </a:r>
                <a:r>
                  <a:rPr lang="en-US" sz="2400" b="0" i="1" u="none" strike="noStrike" baseline="0" dirty="0">
                    <a:latin typeface="Times-Italic"/>
                  </a:rPr>
                  <a:t>qi </a:t>
                </a:r>
                <a:r>
                  <a:rPr lang="en-US" sz="2400" b="0" i="0" u="none" strike="noStrike" baseline="0" dirty="0">
                    <a:latin typeface="Times-Roman"/>
                  </a:rPr>
                  <a:t>represents a valid configuration of the </a:t>
                </a:r>
                <a:r>
                  <a:rPr lang="en-US" sz="2400" dirty="0">
                    <a:latin typeface="Times-RomanSC"/>
                  </a:rPr>
                  <a:t>NFA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  <a:endParaRPr lang="en-US" sz="2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F41913C-3809-443D-9D97-E600E1D6666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0806" y="633047"/>
                <a:ext cx="6260122" cy="4524315"/>
              </a:xfrm>
              <a:prstGeom prst="rect">
                <a:avLst/>
              </a:prstGeom>
              <a:blipFill>
                <a:blip r:embed="rId7"/>
                <a:stretch>
                  <a:fillRect l="-1263" t="-941" r="-1361" b="-1882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9368938-8089-46FE-AB76-980246485E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8897243"/>
              </p:ext>
            </p:extLst>
          </p:nvPr>
        </p:nvGraphicFramePr>
        <p:xfrm>
          <a:off x="6096000" y="5282914"/>
          <a:ext cx="4201551" cy="1516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91" name="Bitmap Image" r:id="rId8" imgW="2295360" imgH="828720" progId="PBrush">
                  <p:embed/>
                </p:oleObj>
              </mc:Choice>
              <mc:Fallback>
                <p:oleObj name="Bitmap Image" r:id="rId8" imgW="2295360" imgH="828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96000" y="5282914"/>
                        <a:ext cx="4201551" cy="151674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8974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C6DB122-AD64-4AB4-8AFE-4A123A11A7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3671665"/>
              </p:ext>
            </p:extLst>
          </p:nvPr>
        </p:nvGraphicFramePr>
        <p:xfrm>
          <a:off x="172121" y="633047"/>
          <a:ext cx="4206353" cy="3643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68" name="Bitmap Image" r:id="rId3" imgW="4057560" imgH="3514680" progId="PBrush">
                  <p:embed/>
                </p:oleObj>
              </mc:Choice>
              <mc:Fallback>
                <p:oleObj name="Bitmap Image" r:id="rId3" imgW="4057560" imgH="351468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47C02A83-FD29-4D13-B9AB-60689C1340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1" y="633047"/>
                        <a:ext cx="4206353" cy="364353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696FAC-81AA-4AD7-949D-87703CE140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2182793"/>
              </p:ext>
            </p:extLst>
          </p:nvPr>
        </p:nvGraphicFramePr>
        <p:xfrm>
          <a:off x="884862" y="4509515"/>
          <a:ext cx="2841932" cy="395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69" name="Bitmap Image" r:id="rId5" imgW="2600280" imgH="361800" progId="PBrush">
                  <p:embed/>
                </p:oleObj>
              </mc:Choice>
              <mc:Fallback>
                <p:oleObj name="Bitmap Image" r:id="rId5" imgW="2600280" imgH="36180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2B3B96A-A9CC-40C8-8E8E-84489ABD43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4862" y="4509515"/>
                        <a:ext cx="2841932" cy="39558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70D26B-FED8-4B4A-AEA2-3A346C99AC1C}"/>
                  </a:ext>
                </a:extLst>
              </p:cNvPr>
              <p:cNvSpPr txBox="1"/>
              <p:nvPr/>
            </p:nvSpPr>
            <p:spPr>
              <a:xfrm>
                <a:off x="4589357" y="487025"/>
                <a:ext cx="7461434" cy="60016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The algorithm begins with an initial set, </a:t>
                </a:r>
                <a:r>
                  <a:rPr lang="en-US" sz="2400" b="0" i="1" u="none" strike="noStrike" baseline="0" dirty="0">
                    <a:latin typeface="Times-Italic"/>
                  </a:rPr>
                  <a:t>q</a:t>
                </a:r>
                <a:r>
                  <a:rPr lang="en-US" sz="1000" b="0" i="0" u="none" strike="noStrike" baseline="0" dirty="0">
                    <a:latin typeface="Times-Roman"/>
                  </a:rPr>
                  <a:t>0</a:t>
                </a:r>
                <a:r>
                  <a:rPr lang="en-US" sz="2400" b="0" i="0" u="none" strike="noStrike" baseline="0" dirty="0">
                    <a:latin typeface="Times-Roman"/>
                  </a:rPr>
                  <a:t>, that contains 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1000" b="0" i="0" u="none" strike="noStrike" baseline="0" dirty="0">
                    <a:latin typeface="Times-Roman"/>
                  </a:rPr>
                  <a:t>0 </a:t>
                </a:r>
                <a:r>
                  <a:rPr lang="en-US" sz="2400" b="0" i="0" u="none" strike="noStrike" baseline="0" dirty="0">
                    <a:latin typeface="Times-Roman"/>
                  </a:rPr>
                  <a:t>and any states in the NFA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that can be reached from 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1000" b="0" i="0" u="none" strike="noStrike" baseline="0" dirty="0">
                    <a:latin typeface="Times-Roman"/>
                  </a:rPr>
                  <a:t>0 </a:t>
                </a:r>
                <a:r>
                  <a:rPr lang="en-US" sz="2400" b="0" i="0" u="none" strike="noStrike" baseline="0" dirty="0">
                    <a:latin typeface="Times-Roman"/>
                  </a:rPr>
                  <a:t>along paths that contain only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0" i="0" u="none" strike="noStrike" baseline="0" dirty="0">
                    <a:latin typeface="Times-Roman"/>
                  </a:rPr>
                  <a:t>transitions. Those states are equivalent since they can be reached without consuming input.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To construct </a:t>
                </a:r>
                <a:r>
                  <a:rPr lang="en-US" sz="2400" b="0" i="1" u="none" strike="noStrike" baseline="0" dirty="0">
                    <a:latin typeface="Times-Italic"/>
                  </a:rPr>
                  <a:t>q</a:t>
                </a:r>
                <a:r>
                  <a:rPr lang="en-US" sz="2400" b="0" i="0" u="none" strike="noStrike" baseline="0" dirty="0">
                    <a:latin typeface="Times-Roman"/>
                  </a:rPr>
                  <a:t>0 from 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2400" b="0" i="0" u="none" strike="noStrike" baseline="0" dirty="0">
                    <a:latin typeface="Times-Roman"/>
                  </a:rPr>
                  <a:t>0, the algorithm computes </a:t>
                </a:r>
              </a:p>
              <a:p>
                <a:pPr algn="just"/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0" i="0" u="none" strike="noStrike" baseline="0" dirty="0">
                    <a:latin typeface="Times-Roman"/>
                  </a:rPr>
                  <a:t>-</a:t>
                </a:r>
                <a:r>
                  <a:rPr lang="en-US" sz="2400" b="0" i="0" u="none" strike="noStrike" baseline="0" dirty="0">
                    <a:latin typeface="LetterGothic-Slant_167"/>
                  </a:rPr>
                  <a:t>closure(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2400" b="0" i="0" u="none" strike="noStrike" baseline="0" dirty="0">
                    <a:latin typeface="Times-Roman"/>
                  </a:rPr>
                  <a:t>0</a:t>
                </a:r>
                <a:r>
                  <a:rPr lang="en-US" sz="2400" b="0" i="0" u="none" strike="noStrike" baseline="0" dirty="0">
                    <a:latin typeface="LetterGothic-Slant_167"/>
                  </a:rPr>
                  <a:t>)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</a:p>
              <a:p>
                <a:pPr algn="just"/>
                <a:endParaRPr lang="en-US" sz="2400" b="0" i="0" u="none" strike="noStrike" baseline="0" dirty="0">
                  <a:latin typeface="Times-Roman"/>
                </a:endParaRPr>
              </a:p>
              <a:p>
                <a:pPr algn="just"/>
                <a:r>
                  <a:rPr lang="en-US" sz="2400" dirty="0"/>
                  <a:t>“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0" i="0" u="none" strike="noStrike" baseline="0" dirty="0">
                    <a:latin typeface="Times-Roman"/>
                  </a:rPr>
                  <a:t>-</a:t>
                </a:r>
                <a:r>
                  <a:rPr lang="en-US" sz="2400" b="0" i="0" u="none" strike="noStrike" baseline="0" dirty="0">
                    <a:latin typeface="LetterGothic-Slant_167"/>
                  </a:rPr>
                  <a:t>closure </a:t>
                </a:r>
                <a:r>
                  <a:rPr lang="en-US" sz="2400" b="0" i="0" u="none" strike="noStrike" baseline="0" dirty="0">
                    <a:latin typeface="Times-Roman"/>
                  </a:rPr>
                  <a:t>examines each state </a:t>
                </a:r>
                <a:r>
                  <a:rPr lang="en-US" sz="2400" b="0" i="1" u="none" strike="noStrike" baseline="0" dirty="0" err="1">
                    <a:latin typeface="Times-Italic"/>
                  </a:rPr>
                  <a:t>si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n-US" sz="2400" b="0" i="1" u="none" strike="noStrike" baseline="0" dirty="0">
                    <a:latin typeface="Times-Italic"/>
                  </a:rPr>
                  <a:t>S </a:t>
                </a:r>
                <a:r>
                  <a:rPr lang="en-US" sz="2400" b="0" i="0" u="none" strike="noStrike" baseline="0" dirty="0">
                    <a:latin typeface="Times-Roman"/>
                  </a:rPr>
                  <a:t>and adds to </a:t>
                </a:r>
                <a:r>
                  <a:rPr lang="en-US" sz="2400" b="0" i="1" u="none" strike="noStrike" baseline="0" dirty="0">
                    <a:latin typeface="Times-Italic"/>
                  </a:rPr>
                  <a:t>S </a:t>
                </a:r>
                <a:r>
                  <a:rPr lang="en-US" sz="2400" b="0" i="0" u="none" strike="noStrike" baseline="0" dirty="0">
                    <a:latin typeface="Times-Roman"/>
                  </a:rPr>
                  <a:t>any state reachable by following one or more 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 </a:t>
                </a:r>
                <a:r>
                  <a:rPr lang="en-US" sz="2400" b="0" i="0" u="none" strike="noStrike" baseline="0" dirty="0">
                    <a:latin typeface="Times-Roman"/>
                  </a:rPr>
                  <a:t>-transitions from </a:t>
                </a:r>
                <a:r>
                  <a:rPr lang="en-US" sz="2400" b="0" i="1" u="none" strike="noStrike" baseline="0" dirty="0" err="1">
                    <a:latin typeface="Times-Italic"/>
                  </a:rPr>
                  <a:t>si</a:t>
                </a:r>
                <a:r>
                  <a:rPr lang="en-US" sz="2400" b="0" i="1" u="none" strike="noStrike" baseline="0" dirty="0">
                    <a:latin typeface="Times-Italic"/>
                  </a:rPr>
                  <a:t>” </a:t>
                </a:r>
              </a:p>
              <a:p>
                <a:pPr algn="l"/>
                <a:endParaRPr lang="en-US" sz="2400" dirty="0">
                  <a:latin typeface="Times-Roman"/>
                </a:endParaRPr>
              </a:p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If </a:t>
                </a:r>
                <a:r>
                  <a:rPr lang="en-US" sz="2400" b="0" i="1" u="none" strike="noStrike" baseline="0" dirty="0">
                    <a:latin typeface="Times-Italic"/>
                  </a:rPr>
                  <a:t>S </a:t>
                </a:r>
                <a:r>
                  <a:rPr lang="en-US" sz="2400" b="0" i="0" u="none" strike="noStrike" baseline="0" dirty="0">
                    <a:latin typeface="Times-Roman"/>
                  </a:rPr>
                  <a:t>is the set of states reachable from 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2400" b="0" i="0" u="none" strike="noStrike" baseline="0" dirty="0">
                    <a:latin typeface="Times-Roman"/>
                  </a:rPr>
                  <a:t>0 by following paths labelled with </a:t>
                </a:r>
                <a:r>
                  <a:rPr lang="en-US" sz="2400" b="0" i="0" u="none" strike="noStrike" baseline="0" dirty="0" err="1">
                    <a:latin typeface="LetterGothic"/>
                  </a:rPr>
                  <a:t>abc</a:t>
                </a:r>
                <a:r>
                  <a:rPr lang="en-US" sz="2400" b="0" i="0" u="none" strike="noStrike" baseline="0" dirty="0">
                    <a:latin typeface="Times-Roman"/>
                  </a:rPr>
                  <a:t>, then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 ε</a:t>
                </a:r>
                <a:r>
                  <a:rPr lang="en-US" sz="2400" b="0" i="0" u="none" strike="noStrike" baseline="0" dirty="0">
                    <a:latin typeface="Times-Roman"/>
                  </a:rPr>
                  <a:t> -</a:t>
                </a:r>
                <a:r>
                  <a:rPr lang="en-US" sz="2400" b="0" i="0" u="none" strike="noStrike" baseline="0" dirty="0">
                    <a:latin typeface="LetterGothic-Slant_167"/>
                  </a:rPr>
                  <a:t>closure(</a:t>
                </a:r>
                <a:r>
                  <a:rPr lang="en-US" sz="2400" b="0" i="1" u="none" strike="noStrike" baseline="0" dirty="0">
                    <a:latin typeface="Times-Italic"/>
                  </a:rPr>
                  <a:t>S</a:t>
                </a:r>
                <a:r>
                  <a:rPr lang="en-US" sz="2400" b="0" i="0" u="none" strike="noStrike" baseline="0" dirty="0">
                    <a:latin typeface="LetterGothic-Slant_167"/>
                  </a:rPr>
                  <a:t>) </a:t>
                </a:r>
                <a:r>
                  <a:rPr lang="en-US" sz="2400" b="0" i="0" u="none" strike="noStrike" baseline="0" dirty="0">
                    <a:latin typeface="Times-Roman"/>
                  </a:rPr>
                  <a:t>is the set of states reachable from </a:t>
                </a:r>
                <a:r>
                  <a:rPr lang="en-US" sz="2400" b="0" i="1" u="none" strike="noStrike" baseline="0" dirty="0">
                    <a:latin typeface="Times-Italic"/>
                  </a:rPr>
                  <a:t>n</a:t>
                </a:r>
                <a:r>
                  <a:rPr lang="en-US" sz="2400" b="0" i="0" u="none" strike="noStrike" baseline="0" dirty="0">
                    <a:latin typeface="Times-Roman"/>
                  </a:rPr>
                  <a:t>0 by following paths labelled </a:t>
                </a:r>
                <a:r>
                  <a:rPr lang="en-US" sz="2400" b="0" i="0" u="none" strike="noStrike" baseline="0" dirty="0" err="1">
                    <a:latin typeface="LetterGothic"/>
                  </a:rPr>
                  <a:t>abc</a:t>
                </a:r>
                <a:r>
                  <a:rPr lang="el-GR" sz="2400" b="1" dirty="0">
                    <a:solidFill>
                      <a:srgbClr val="FF0000"/>
                    </a:solidFill>
                  </a:rPr>
                  <a:t>ε</a:t>
                </a:r>
                <a:r>
                  <a:rPr lang="en-US" sz="2400" b="0" i="0" u="none" strike="noStrike" baseline="0" dirty="0">
                    <a:latin typeface="LetterGothic"/>
                  </a:rPr>
                  <a:t>* </a:t>
                </a:r>
                <a:endParaRPr lang="en-US" sz="2400" dirty="0">
                  <a:latin typeface="Times-Roman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B70D26B-FED8-4B4A-AEA2-3A346C99AC1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89357" y="487025"/>
                <a:ext cx="7461434" cy="6001643"/>
              </a:xfrm>
              <a:prstGeom prst="rect">
                <a:avLst/>
              </a:prstGeom>
              <a:blipFill>
                <a:blip r:embed="rId7"/>
                <a:stretch>
                  <a:fillRect l="-1223" t="-710" r="-1142" b="-1318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CC97152F-130C-44F8-A3B5-9EB7109BAE48}"/>
              </a:ext>
            </a:extLst>
          </p:cNvPr>
          <p:cNvSpPr txBox="1"/>
          <p:nvPr/>
        </p:nvSpPr>
        <p:spPr>
          <a:xfrm>
            <a:off x="266809" y="5578622"/>
            <a:ext cx="3875554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latin typeface="Times-Roman"/>
              </a:rPr>
              <a:t>Initially, </a:t>
            </a:r>
            <a:r>
              <a:rPr lang="en-US" sz="1800" b="0" i="0" u="none" strike="noStrike" baseline="0" dirty="0">
                <a:latin typeface="LetterGothic-Slant_167"/>
              </a:rPr>
              <a:t>Q </a:t>
            </a:r>
            <a:r>
              <a:rPr lang="en-US" sz="1800" b="0" i="0" u="none" strike="noStrike" baseline="0" dirty="0">
                <a:latin typeface="Times-Roman"/>
              </a:rPr>
              <a:t>has only one member, </a:t>
            </a:r>
            <a:r>
              <a:rPr lang="en-US" sz="1800" b="0" i="1" u="none" strike="noStrike" baseline="0" dirty="0">
                <a:latin typeface="Times-Italic"/>
              </a:rPr>
              <a:t>q</a:t>
            </a:r>
            <a:r>
              <a:rPr lang="en-US" sz="1800" b="0" i="0" u="none" strike="noStrike" baseline="0" dirty="0">
                <a:latin typeface="Times-Roman"/>
              </a:rPr>
              <a:t>0 and the </a:t>
            </a:r>
            <a:r>
              <a:rPr lang="en-US" sz="1800" b="0" i="0" u="none" strike="noStrike" baseline="0" dirty="0" err="1">
                <a:latin typeface="LetterGothic-Slant_167"/>
              </a:rPr>
              <a:t>WorkList</a:t>
            </a:r>
            <a:r>
              <a:rPr lang="en-US" sz="1800" b="0" i="0" u="none" strike="noStrike" baseline="0" dirty="0">
                <a:latin typeface="LetterGothic-Slant_167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contains </a:t>
            </a:r>
            <a:r>
              <a:rPr lang="en-US" sz="1800" b="0" i="1" u="none" strike="noStrike" baseline="0" dirty="0">
                <a:latin typeface="Times-Italic"/>
              </a:rPr>
              <a:t>q</a:t>
            </a:r>
            <a:r>
              <a:rPr lang="en-US" sz="1800" b="0" i="0" u="none" strike="noStrike" baseline="0" dirty="0">
                <a:latin typeface="Times-Roman"/>
              </a:rPr>
              <a:t>0.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399250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BA16812-BDE3-422E-BB39-B84C78AC7A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765349"/>
              </p:ext>
            </p:extLst>
          </p:nvPr>
        </p:nvGraphicFramePr>
        <p:xfrm>
          <a:off x="172121" y="633047"/>
          <a:ext cx="4206353" cy="3643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2" name="Bitmap Image" r:id="rId3" imgW="4057560" imgH="3514680" progId="PBrush">
                  <p:embed/>
                </p:oleObj>
              </mc:Choice>
              <mc:Fallback>
                <p:oleObj name="Bitmap Image" r:id="rId3" imgW="4057560" imgH="351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4C6DB122-AD64-4AB4-8AFE-4A123A11A7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1" y="633047"/>
                        <a:ext cx="4206353" cy="364353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D1BD065-EB08-4314-8A8C-3D5A7C5295E9}"/>
              </a:ext>
            </a:extLst>
          </p:cNvPr>
          <p:cNvSpPr txBox="1"/>
          <p:nvPr/>
        </p:nvSpPr>
        <p:spPr>
          <a:xfrm>
            <a:off x="4508695" y="595197"/>
            <a:ext cx="7357403" cy="61863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proceeds by removing a set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the worklist.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Each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represents  a valid configuration of the original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NFA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constructs, for each character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 the alphabet </a:t>
            </a:r>
            <a:r>
              <a:rPr lang="el-GR" sz="2800" b="1" i="1" dirty="0">
                <a:solidFill>
                  <a:srgbClr val="FF0000"/>
                </a:solidFill>
                <a:latin typeface="Times-Italic"/>
              </a:rPr>
              <a:t>Σ</a:t>
            </a:r>
            <a:r>
              <a:rPr lang="en-US" sz="2400" b="0" i="0" u="none" strike="noStrike" baseline="0" dirty="0">
                <a:latin typeface="Times-Roman"/>
              </a:rPr>
              <a:t>, the configuration that the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would reach if it read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while in configuration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computation uses a function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Delta(q, c)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that applies the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NFA’s</a:t>
            </a:r>
            <a:r>
              <a:rPr lang="en-US" sz="2400" b="0" i="0" u="none" strike="noStrike" baseline="0" dirty="0">
                <a:latin typeface="Times-Roman"/>
              </a:rPr>
              <a:t> transition function to each element of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returns </a:t>
            </a:r>
            <a:endParaRPr lang="en-US" sz="2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12580F5-1CE4-4391-AB93-6092984F08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349888"/>
              </p:ext>
            </p:extLst>
          </p:nvPr>
        </p:nvGraphicFramePr>
        <p:xfrm>
          <a:off x="6032694" y="6224953"/>
          <a:ext cx="1978855" cy="5565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3" name="Bitmap Image" r:id="rId5" imgW="1219320" imgH="343080" progId="PBrush">
                  <p:embed/>
                </p:oleObj>
              </mc:Choice>
              <mc:Fallback>
                <p:oleObj name="Bitmap Image" r:id="rId5" imgW="1219320" imgH="343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32694" y="6224953"/>
                        <a:ext cx="1978855" cy="5565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48581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CE1A28-815C-4DB6-9E7A-A705E71483E5}"/>
              </a:ext>
            </a:extLst>
          </p:cNvPr>
          <p:cNvSpPr txBox="1"/>
          <p:nvPr/>
        </p:nvSpPr>
        <p:spPr>
          <a:xfrm>
            <a:off x="4574650" y="633047"/>
            <a:ext cx="7445229" cy="60016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while loop repeatedly removes a configuration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from the worklist and uses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Delta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compute its potential transitions.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augments this computed configuration with any states reachable by following </a:t>
            </a:r>
            <a:r>
              <a:rPr lang="el-GR" sz="2800" b="1" i="1" dirty="0">
                <a:solidFill>
                  <a:srgbClr val="FF0000"/>
                </a:solidFill>
                <a:latin typeface="Times-Roman"/>
              </a:rPr>
              <a:t>ε</a:t>
            </a:r>
            <a:r>
              <a:rPr lang="el-GR" sz="2400" b="1" dirty="0">
                <a:solidFill>
                  <a:srgbClr val="FF0000"/>
                </a:solidFill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-transitions, and adds any new configurations generated in this way to both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-Slant_167"/>
              </a:rPr>
              <a:t>Q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the worklist.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When it discovers a new configuration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t </a:t>
            </a:r>
            <a:r>
              <a:rPr lang="en-US" sz="2400" b="0" i="0" u="none" strike="noStrike" baseline="0" dirty="0">
                <a:latin typeface="Times-Roman"/>
              </a:rPr>
              <a:t>reachable from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q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on character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400" b="0" i="0" u="none" strike="noStrike" baseline="0" dirty="0">
                <a:latin typeface="Times-Roman"/>
              </a:rPr>
              <a:t>, the algorithm records that transition in the table </a:t>
            </a:r>
            <a:r>
              <a:rPr lang="en-US" sz="2800" b="1" i="1" dirty="0">
                <a:solidFill>
                  <a:srgbClr val="FF0000"/>
                </a:solidFill>
                <a:latin typeface="Times-Italic"/>
              </a:rPr>
              <a:t>T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inner loop, which iterates over the alphabet for each configuration, performs an exhaustive search.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6930676-8430-44CC-A767-91001A403B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2466292"/>
              </p:ext>
            </p:extLst>
          </p:nvPr>
        </p:nvGraphicFramePr>
        <p:xfrm>
          <a:off x="172121" y="633047"/>
          <a:ext cx="4206353" cy="3643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1" name="Bitmap Image" r:id="rId3" imgW="4057560" imgH="3514680" progId="PBrush">
                  <p:embed/>
                </p:oleObj>
              </mc:Choice>
              <mc:Fallback>
                <p:oleObj name="Bitmap Image" r:id="rId3" imgW="4057560" imgH="3514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BA16812-BDE3-422E-BB39-B84C78AC7A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1" y="633047"/>
                        <a:ext cx="4206353" cy="364353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65322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C167489-D6DF-46C7-81CF-8D71036F85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523077"/>
              </p:ext>
            </p:extLst>
          </p:nvPr>
        </p:nvGraphicFramePr>
        <p:xfrm>
          <a:off x="172121" y="633047"/>
          <a:ext cx="4206353" cy="3643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5" name="Bitmap Image" r:id="rId3" imgW="4057560" imgH="3514680" progId="PBrush">
                  <p:embed/>
                </p:oleObj>
              </mc:Choice>
              <mc:Fallback>
                <p:oleObj name="Bitmap Image" r:id="rId3" imgW="4057560" imgH="35146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6930676-8430-44CC-A767-91001A403B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121" y="633047"/>
                        <a:ext cx="4206353" cy="364353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E370E5B-B612-4806-A80E-7B1B32A9BD44}"/>
              </a:ext>
            </a:extLst>
          </p:cNvPr>
          <p:cNvSpPr txBox="1"/>
          <p:nvPr/>
        </p:nvSpPr>
        <p:spPr>
          <a:xfrm>
            <a:off x="4543805" y="633048"/>
            <a:ext cx="7476073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Notice that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LetterGothic-Slant_167"/>
              </a:rPr>
              <a:t>Q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grows monotonically. The while loop adds sets to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Q </a:t>
            </a:r>
            <a:r>
              <a:rPr lang="en-US" sz="2400" b="0" i="0" u="none" strike="noStrike" baseline="0" dirty="0">
                <a:latin typeface="Times-Roman"/>
              </a:rPr>
              <a:t>but never removes them.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Since the number of configurations of the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bounded and each configuration only appears once on the worklist, the while loop must halt.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When it halts,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Q</a:t>
            </a:r>
            <a:r>
              <a:rPr lang="en-US" sz="24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contains all of the valid configurations of the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NFA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T</a:t>
            </a:r>
            <a:r>
              <a:rPr lang="en-US" sz="24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holds all of the transitions between them.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85618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F3EB8F-E366-4421-9E86-2A27BE98F517}"/>
                  </a:ext>
                </a:extLst>
              </p:cNvPr>
              <p:cNvSpPr txBox="1"/>
              <p:nvPr/>
            </p:nvSpPr>
            <p:spPr>
              <a:xfrm>
                <a:off x="250873" y="1705710"/>
                <a:ext cx="11791072" cy="513986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3200" b="1" i="1" u="none" strike="noStrike" baseline="0" dirty="0">
                    <a:latin typeface="Myriad-BoldItalic"/>
                  </a:rPr>
                  <a:t>From Q to D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When the subset construction halts, it has constructed a model of the desired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400" b="0" i="0" u="none" strike="noStrike" baseline="0" dirty="0">
                    <a:latin typeface="Times-Roman"/>
                  </a:rPr>
                  <a:t>, one that simulates the original </a:t>
                </a:r>
                <a:r>
                  <a:rPr lang="en-US" sz="28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NFA</a:t>
                </a:r>
                <a:r>
                  <a:rPr lang="en-US" sz="2400" b="0" i="0" u="none" strike="noStrike" baseline="0" dirty="0">
                    <a:latin typeface="Times-Roman"/>
                  </a:rPr>
                  <a:t>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Building the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400" b="0" i="0" u="none" strike="noStrike" baseline="0" dirty="0">
                    <a:latin typeface="Times-RomanS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from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Q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and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T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straightforward. 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Each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qi 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Q </a:t>
                </a:r>
                <a:r>
                  <a:rPr lang="en-US" sz="2400" b="0" i="0" u="none" strike="noStrike" baseline="0" dirty="0">
                    <a:latin typeface="Times-Roman"/>
                  </a:rPr>
                  <a:t>needs a state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di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 </a:t>
                </a:r>
                <a:r>
                  <a:rPr lang="en-US" sz="2400" b="0" i="0" u="none" strike="noStrike" baseline="0" dirty="0">
                    <a:latin typeface="Times-Roman"/>
                  </a:rPr>
                  <a:t>to represent it. 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If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q</a:t>
                </a:r>
                <a:r>
                  <a:rPr lang="en-US" sz="2800" b="1" i="1" baseline="-25000" dirty="0">
                    <a:solidFill>
                      <a:srgbClr val="FF0000"/>
                    </a:solidFill>
                    <a:latin typeface="Times-Roman"/>
                  </a:rPr>
                  <a:t>i</a:t>
                </a:r>
                <a:r>
                  <a:rPr lang="en-US" sz="10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contains an accepting state of the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NFA</a:t>
                </a:r>
                <a:r>
                  <a:rPr lang="en-US" sz="2400" b="0" i="0" u="none" strike="noStrike" baseline="0" dirty="0">
                    <a:latin typeface="Times-Roman"/>
                  </a:rPr>
                  <a:t>, then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</a:t>
                </a:r>
                <a:r>
                  <a:rPr lang="en-US" sz="2800" b="1" i="1" baseline="-25000" dirty="0">
                    <a:solidFill>
                      <a:srgbClr val="FF0000"/>
                    </a:solidFill>
                    <a:latin typeface="Times-Roman"/>
                  </a:rPr>
                  <a:t>i</a:t>
                </a:r>
                <a:r>
                  <a:rPr lang="en-US" sz="10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an accepting state of the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endParaRPr lang="en-US" sz="2400" b="0" i="0" u="none" strike="noStrike" baseline="0" dirty="0">
                  <a:latin typeface="Times-Roman"/>
                </a:endParaRP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We can construct the transition function</a:t>
                </a:r>
                <a:r>
                  <a:rPr lang="en-US" sz="2400" b="0" i="0" u="none" strike="noStrike" dirty="0">
                    <a:latin typeface="Times-Roman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sz="2800" b="1" i="1" baseline="-25000" dirty="0">
                    <a:solidFill>
                      <a:srgbClr val="FF0000"/>
                    </a:solidFill>
                    <a:latin typeface="Times-Roman"/>
                  </a:rPr>
                  <a:t>D</a:t>
                </a:r>
                <a:r>
                  <a:rPr lang="en-US" sz="2400" b="0" i="0" u="none" strike="noStrike" baseline="0" dirty="0">
                    <a:latin typeface="Times-Roman"/>
                  </a:rPr>
                  <a:t> directly from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T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by observing the mapping from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q</a:t>
                </a:r>
                <a:r>
                  <a:rPr lang="en-US" sz="2800" b="1" i="1" baseline="-25000" dirty="0">
                    <a:solidFill>
                      <a:srgbClr val="FF0000"/>
                    </a:solidFill>
                    <a:latin typeface="Times-Roman"/>
                  </a:rPr>
                  <a:t>i</a:t>
                </a:r>
                <a:r>
                  <a:rPr lang="en-US" sz="10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to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</a:t>
                </a:r>
                <a:r>
                  <a:rPr lang="en-US" sz="2400" b="1" i="1" baseline="-25000" dirty="0">
                    <a:solidFill>
                      <a:srgbClr val="FF0000"/>
                    </a:solidFill>
                    <a:latin typeface="Times-Roman"/>
                  </a:rPr>
                  <a:t>i</a:t>
                </a:r>
                <a:r>
                  <a:rPr lang="en-US" sz="2400" b="0" i="0" u="none" strike="noStrike" baseline="0" dirty="0">
                    <a:latin typeface="Times-Roman"/>
                  </a:rPr>
                  <a:t>. </a:t>
                </a: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800100" lvl="1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Finally, the state constructed from </a:t>
                </a:r>
                <a:r>
                  <a:rPr lang="en-US" sz="28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q</a:t>
                </a:r>
                <a:r>
                  <a:rPr lang="en-US" sz="105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0</a:t>
                </a:r>
                <a:r>
                  <a:rPr lang="en-US" sz="1000" b="0" i="0" u="none" strike="noStrike" baseline="0" dirty="0">
                    <a:latin typeface="Times-Roman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becomes </a:t>
                </a:r>
                <a:r>
                  <a:rPr lang="en-US" sz="28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d</a:t>
                </a:r>
                <a:r>
                  <a:rPr lang="en-US" sz="105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0</a:t>
                </a:r>
                <a:r>
                  <a:rPr lang="en-US" sz="2400" b="0" i="0" u="none" strike="noStrike" baseline="0" dirty="0">
                    <a:latin typeface="Times-Roman"/>
                  </a:rPr>
                  <a:t>, the initial state of the </a:t>
                </a:r>
                <a:r>
                  <a:rPr lang="en-US" sz="28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7F3EB8F-E366-4421-9E86-2A27BE98F5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0873" y="1705710"/>
                <a:ext cx="11791072" cy="5139869"/>
              </a:xfrm>
              <a:prstGeom prst="rect">
                <a:avLst/>
              </a:prstGeom>
              <a:blipFill>
                <a:blip r:embed="rId3"/>
                <a:stretch>
                  <a:fillRect l="-1240" t="-1420" r="-775" b="-2249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3C8971A-DC32-4F07-97A0-D06C68C141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5408425"/>
              </p:ext>
            </p:extLst>
          </p:nvPr>
        </p:nvGraphicFramePr>
        <p:xfrm>
          <a:off x="492369" y="532398"/>
          <a:ext cx="10420350" cy="1042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19" name="Bitmap Image" r:id="rId4" imgW="5514840" imgH="552600" progId="PBrush">
                  <p:embed/>
                </p:oleObj>
              </mc:Choice>
              <mc:Fallback>
                <p:oleObj name="Bitmap Image" r:id="rId4" imgW="5514840" imgH="5526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0AB626D-6937-4815-9D9C-E30BA122B3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369" y="532398"/>
                        <a:ext cx="10420350" cy="104298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4475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44B2E2-E055-4551-AA45-008F692F408D}"/>
              </a:ext>
            </a:extLst>
          </p:cNvPr>
          <p:cNvSpPr txBox="1"/>
          <p:nvPr/>
        </p:nvSpPr>
        <p:spPr>
          <a:xfrm>
            <a:off x="0" y="0"/>
            <a:ext cx="2044470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0B0FE-EBD5-465A-855B-ECFB9F50B2CA}"/>
              </a:ext>
            </a:extLst>
          </p:cNvPr>
          <p:cNvSpPr txBox="1"/>
          <p:nvPr/>
        </p:nvSpPr>
        <p:spPr>
          <a:xfrm>
            <a:off x="390426" y="751344"/>
            <a:ext cx="11644854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Keywords such as ‘</a:t>
            </a:r>
            <a:r>
              <a:rPr lang="en-US" sz="2400" b="1" i="1" dirty="0">
                <a:solidFill>
                  <a:srgbClr val="FF0000"/>
                </a:solidFill>
              </a:rPr>
              <a:t>while</a:t>
            </a:r>
            <a:r>
              <a:rPr lang="en-US" sz="2400" dirty="0"/>
              <a:t>’  and ‘</a:t>
            </a:r>
            <a:r>
              <a:rPr lang="en-US" sz="2400" b="1" i="1" dirty="0">
                <a:solidFill>
                  <a:srgbClr val="FF0000"/>
                </a:solidFill>
              </a:rPr>
              <a:t>int</a:t>
            </a:r>
            <a:r>
              <a:rPr lang="en-US" sz="2400" dirty="0"/>
              <a:t>’ are matching with the syntactic category of identifiers.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But compiler should categorize them as ‘</a:t>
            </a:r>
            <a:r>
              <a:rPr lang="en-US" sz="2400" b="1" i="1" dirty="0">
                <a:solidFill>
                  <a:srgbClr val="FF0000"/>
                </a:solidFill>
              </a:rPr>
              <a:t>keywords</a:t>
            </a:r>
            <a:r>
              <a:rPr lang="en-US" sz="2400" dirty="0"/>
              <a:t>’ 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recognize the ‘</a:t>
            </a:r>
            <a:r>
              <a:rPr lang="en-US" sz="2400" b="1" i="1" dirty="0">
                <a:solidFill>
                  <a:srgbClr val="FF0000"/>
                </a:solidFill>
              </a:rPr>
              <a:t>keywords</a:t>
            </a:r>
            <a:r>
              <a:rPr lang="en-US" sz="2400" dirty="0"/>
              <a:t>’, the compiler can</a:t>
            </a:r>
          </a:p>
          <a:p>
            <a:r>
              <a:rPr lang="en-US" sz="2400" dirty="0"/>
              <a:t>	(1) do a dictionary lookup or</a:t>
            </a:r>
          </a:p>
          <a:p>
            <a:r>
              <a:rPr lang="en-US" sz="2400" dirty="0"/>
              <a:t>              (2) do encode all the keywords in the </a:t>
            </a:r>
            <a:r>
              <a:rPr lang="en-US" sz="2400" dirty="0" err="1"/>
              <a:t>microsyntax</a:t>
            </a:r>
            <a:r>
              <a:rPr lang="en-US" sz="2400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2A7A57-7960-47B5-97A2-3365B24AD3CE}"/>
              </a:ext>
            </a:extLst>
          </p:cNvPr>
          <p:cNvSpPr txBox="1"/>
          <p:nvPr/>
        </p:nvSpPr>
        <p:spPr>
          <a:xfrm>
            <a:off x="562434" y="3787386"/>
            <a:ext cx="1130083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The compiler writer must start the work from formulating the specification of the </a:t>
            </a:r>
            <a:r>
              <a:rPr lang="en-US" sz="2400" b="1" dirty="0" err="1"/>
              <a:t>microsyntax</a:t>
            </a:r>
            <a:r>
              <a:rPr lang="en-US" sz="2400" b="1" dirty="0"/>
              <a:t> for the source language.</a:t>
            </a:r>
          </a:p>
        </p:txBody>
      </p:sp>
    </p:spTree>
    <p:extLst>
      <p:ext uri="{BB962C8B-B14F-4D97-AF65-F5344CB8AC3E}">
        <p14:creationId xmlns:p14="http://schemas.microsoft.com/office/powerpoint/2010/main" val="18312785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E5A3E3-6290-48EB-8DE8-9B1772921AA2}"/>
              </a:ext>
            </a:extLst>
          </p:cNvPr>
          <p:cNvSpPr txBox="1"/>
          <p:nvPr/>
        </p:nvSpPr>
        <p:spPr>
          <a:xfrm>
            <a:off x="28135" y="560921"/>
            <a:ext cx="6443150" cy="707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1" u="none" strike="noStrike" baseline="0" dirty="0">
                <a:latin typeface="Myriad-BoldItalic"/>
              </a:rPr>
              <a:t>Example - </a:t>
            </a:r>
            <a:r>
              <a:rPr lang="en-US" sz="2000" b="0" i="0" u="none" strike="noStrike" baseline="0" dirty="0">
                <a:latin typeface="Times-Roman"/>
              </a:rPr>
              <a:t>Consider the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NFA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built for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a(</a:t>
            </a:r>
            <a:r>
              <a:rPr lang="en-US" sz="2000" b="1" i="1" dirty="0" err="1">
                <a:solidFill>
                  <a:srgbClr val="FF0000"/>
                </a:solidFill>
                <a:latin typeface="Times-RomanSC"/>
              </a:rPr>
              <a:t>b|c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)*   </a:t>
            </a:r>
            <a:r>
              <a:rPr lang="en-US" sz="2000" b="0" i="0" u="none" strike="noStrike" baseline="0" dirty="0">
                <a:latin typeface="Times-Roman"/>
              </a:rPr>
              <a:t>with its states renumbered.</a:t>
            </a:r>
            <a:endParaRPr lang="en-US" sz="2000" b="1" i="1" dirty="0">
              <a:solidFill>
                <a:srgbClr val="FF0000"/>
              </a:solidFill>
              <a:latin typeface="Times-RomanSC"/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19A3EF6-022C-423B-8BA1-4F136B346C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4119015"/>
              </p:ext>
            </p:extLst>
          </p:nvPr>
        </p:nvGraphicFramePr>
        <p:xfrm>
          <a:off x="6554886" y="560921"/>
          <a:ext cx="5580772" cy="2469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0" name="Bitmap Image" r:id="rId3" imgW="5467320" imgH="2419200" progId="PBrush">
                  <p:embed/>
                </p:oleObj>
              </mc:Choice>
              <mc:Fallback>
                <p:oleObj name="Bitmap Image" r:id="rId3" imgW="5467320" imgH="2419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4886" y="560921"/>
                        <a:ext cx="5580772" cy="246954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39272A1-7DBF-475A-89C6-159D637613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604277"/>
              </p:ext>
            </p:extLst>
          </p:nvPr>
        </p:nvGraphicFramePr>
        <p:xfrm>
          <a:off x="0" y="3094129"/>
          <a:ext cx="6666622" cy="373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1" name="Bitmap Image" r:id="rId5" imgW="6515280" imgH="3448080" progId="PBrush">
                  <p:embed/>
                </p:oleObj>
              </mc:Choice>
              <mc:Fallback>
                <p:oleObj name="Bitmap Image" r:id="rId5" imgW="651528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3094129"/>
                        <a:ext cx="6666622" cy="373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3D65725-09ED-4F73-81AD-792E0A9E8D8B}"/>
              </a:ext>
            </a:extLst>
          </p:cNvPr>
          <p:cNvSpPr txBox="1"/>
          <p:nvPr/>
        </p:nvSpPr>
        <p:spPr>
          <a:xfrm>
            <a:off x="6723333" y="3189309"/>
            <a:ext cx="5304544" cy="32932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second column </a:t>
            </a:r>
            <a:r>
              <a:rPr lang="en-US" sz="2200" b="0" i="0" u="none" strike="noStrike" baseline="0" dirty="0">
                <a:latin typeface="Times-Roman"/>
              </a:rPr>
              <a:t>shows the name of the corresponding state in the new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2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third column shows the set of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200" b="0" i="0" u="none" strike="noStrike" baseline="0" dirty="0">
                <a:latin typeface="Times-RomanSC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states contained in the current set from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Q</a:t>
            </a:r>
            <a:r>
              <a:rPr lang="en-US" sz="22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final three columns show results of computing the </a:t>
            </a:r>
            <a:r>
              <a:rPr lang="el-GR" sz="2400" b="1" i="1" dirty="0">
                <a:solidFill>
                  <a:srgbClr val="FF0000"/>
                </a:solidFill>
                <a:latin typeface="Times-Roman"/>
              </a:rPr>
              <a:t>ε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-closure </a:t>
            </a:r>
            <a:r>
              <a:rPr lang="en-US" sz="2200" b="0" i="0" u="none" strike="noStrike" baseline="0" dirty="0">
                <a:latin typeface="Times-Roman"/>
              </a:rPr>
              <a:t>of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Delta</a:t>
            </a:r>
            <a:r>
              <a:rPr lang="en-US" sz="2200" b="0" i="0" u="none" strike="noStrike" baseline="0" dirty="0">
                <a:latin typeface="LetterGothic-Slant_167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on the state for each character in </a:t>
            </a:r>
            <a:r>
              <a:rPr lang="el-GR" sz="2400" b="1" i="1" dirty="0">
                <a:solidFill>
                  <a:srgbClr val="FF0000"/>
                </a:solidFill>
                <a:latin typeface="Times-Italic"/>
              </a:rPr>
              <a:t>Σ</a:t>
            </a:r>
            <a:r>
              <a:rPr lang="en-US" sz="2200" b="0" i="0" u="none" strike="noStrike" baseline="0" dirty="0">
                <a:latin typeface="Times-Roman"/>
              </a:rPr>
              <a:t>.</a:t>
            </a:r>
            <a:endParaRPr lang="en-US" sz="2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AB7275-DFD0-479D-AD43-DCB408CD38A7}"/>
              </a:ext>
            </a:extLst>
          </p:cNvPr>
          <p:cNvSpPr txBox="1"/>
          <p:nvPr/>
        </p:nvSpPr>
        <p:spPr>
          <a:xfrm>
            <a:off x="56341" y="1427655"/>
            <a:ext cx="6441833" cy="1692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table sketches the steps that the subset construction follows.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first column </a:t>
            </a:r>
            <a:r>
              <a:rPr lang="en-US" sz="2000" b="0" i="0" u="none" strike="noStrike" baseline="0" dirty="0">
                <a:latin typeface="Times-Roman"/>
              </a:rPr>
              <a:t>shows the name of the set in </a:t>
            </a:r>
            <a:r>
              <a:rPr lang="en-US" sz="1800" b="0" i="0" u="none" strike="noStrike" baseline="0" dirty="0">
                <a:latin typeface="LetterGothic-Slant_167"/>
              </a:rPr>
              <a:t>Q </a:t>
            </a:r>
            <a:r>
              <a:rPr lang="en-US" sz="2000" b="0" i="0" u="none" strike="noStrike" baseline="0" dirty="0">
                <a:latin typeface="Times-Roman"/>
              </a:rPr>
              <a:t>being processed in a given iteration of the while loop.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513465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B3E7B7-54BE-4580-9292-797C94CC1CAE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C89982-14DC-4A80-9287-9E1E01262247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54845F7-02AE-432E-AC8F-C35EB0183C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8642839"/>
              </p:ext>
            </p:extLst>
          </p:nvPr>
        </p:nvGraphicFramePr>
        <p:xfrm>
          <a:off x="50732" y="2572047"/>
          <a:ext cx="8310049" cy="4129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78" name="Bitmap Image" r:id="rId3" imgW="6191280" imgH="3076560" progId="PBrush">
                  <p:embed/>
                </p:oleObj>
              </mc:Choice>
              <mc:Fallback>
                <p:oleObj name="Bitmap Image" r:id="rId3" imgW="619128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732" y="2572047"/>
                        <a:ext cx="8310049" cy="412945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94CBD14-787A-4874-9925-415021D082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2025768"/>
              </p:ext>
            </p:extLst>
          </p:nvPr>
        </p:nvGraphicFramePr>
        <p:xfrm>
          <a:off x="50732" y="534572"/>
          <a:ext cx="4300509" cy="1903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79" name="Bitmap Image" r:id="rId5" imgW="5467320" imgH="2419200" progId="PBrush">
                  <p:embed/>
                </p:oleObj>
              </mc:Choice>
              <mc:Fallback>
                <p:oleObj name="Bitmap Image" r:id="rId5" imgW="5467320" imgH="24192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19A3EF6-022C-423B-8BA1-4F136B346C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732" y="534572"/>
                        <a:ext cx="4300509" cy="190301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4718D9E-B387-4F44-B375-9A3CD63241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778689"/>
              </p:ext>
            </p:extLst>
          </p:nvPr>
        </p:nvGraphicFramePr>
        <p:xfrm>
          <a:off x="4351241" y="435550"/>
          <a:ext cx="7840759" cy="22935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80" name="Bitmap Image" r:id="rId7" imgW="6515280" imgH="3448080" progId="PBrush">
                  <p:embed/>
                </p:oleObj>
              </mc:Choice>
              <mc:Fallback>
                <p:oleObj name="Bitmap Image" r:id="rId7" imgW="6515280" imgH="34480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39272A1-7DBF-475A-89C6-159D637613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51241" y="435550"/>
                        <a:ext cx="7840759" cy="22935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7E1096B-7684-4C83-83D8-E0A4622B3E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579176"/>
              </p:ext>
            </p:extLst>
          </p:nvPr>
        </p:nvGraphicFramePr>
        <p:xfrm>
          <a:off x="8482818" y="2729131"/>
          <a:ext cx="3362178" cy="23965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381" name="Bitmap Image" r:id="rId9" imgW="2752560" imgH="1962000" progId="PBrush">
                  <p:embed/>
                </p:oleObj>
              </mc:Choice>
              <mc:Fallback>
                <p:oleObj name="Bitmap Image" r:id="rId9" imgW="2752560" imgH="1962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482818" y="2729131"/>
                        <a:ext cx="3362178" cy="239657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61091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4FC60D2-5D5F-4EDF-B642-58FFE4AA346D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714130-DE35-4F19-A0C2-A86B61308FDD}"/>
              </a:ext>
            </a:extLst>
          </p:cNvPr>
          <p:cNvSpPr txBox="1"/>
          <p:nvPr/>
        </p:nvSpPr>
        <p:spPr>
          <a:xfrm>
            <a:off x="5289450" y="32741"/>
            <a:ext cx="3699805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NFA to DFA: The Subset Construction</a:t>
            </a:r>
            <a:endParaRPr lang="en-US" sz="2000" dirty="0">
              <a:solidFill>
                <a:srgbClr val="FF0000"/>
              </a:solidFill>
            </a:endParaRP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B98922A-5C33-4F9E-8B1D-2CC87BAC82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5748581"/>
              </p:ext>
            </p:extLst>
          </p:nvPr>
        </p:nvGraphicFramePr>
        <p:xfrm>
          <a:off x="168813" y="4180343"/>
          <a:ext cx="3569028" cy="254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24" name="Bitmap Image" r:id="rId3" imgW="2752560" imgH="1962000" progId="PBrush">
                  <p:embed/>
                </p:oleObj>
              </mc:Choice>
              <mc:Fallback>
                <p:oleObj name="Bitmap Image" r:id="rId3" imgW="2752560" imgH="196200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F7E1096B-7684-4C83-83D8-E0A4622B3E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813" y="4180343"/>
                        <a:ext cx="3569028" cy="254401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5C3B93B-544B-4D6B-82E2-4A65DF326E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7190812"/>
              </p:ext>
            </p:extLst>
          </p:nvPr>
        </p:nvGraphicFramePr>
        <p:xfrm>
          <a:off x="145000" y="562158"/>
          <a:ext cx="11629658" cy="35517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25" name="Bitmap Image" r:id="rId5" imgW="6515280" imgH="3448080" progId="PBrush">
                  <p:embed/>
                </p:oleObj>
              </mc:Choice>
              <mc:Fallback>
                <p:oleObj name="Bitmap Image" r:id="rId5" imgW="6515280" imgH="34480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4718D9E-B387-4F44-B375-9A3CD63241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5000" y="562158"/>
                        <a:ext cx="11629658" cy="35517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1EE69AD8-AB01-4E68-A9CF-972FCEDAE83B}"/>
              </a:ext>
            </a:extLst>
          </p:cNvPr>
          <p:cNvSpPr txBox="1"/>
          <p:nvPr/>
        </p:nvSpPr>
        <p:spPr>
          <a:xfrm>
            <a:off x="3784205" y="4180344"/>
            <a:ext cx="8238982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In DFA - the states correspond to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states from the table.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transitions are given by the </a:t>
            </a:r>
            <a:r>
              <a:rPr lang="en-US" sz="2000" b="0" i="0" u="none" strike="noStrike" baseline="0" dirty="0">
                <a:latin typeface="LetterGothic-Slant_167"/>
              </a:rPr>
              <a:t>Delta </a:t>
            </a:r>
            <a:r>
              <a:rPr lang="en-US" sz="2400" b="0" i="0" u="none" strike="noStrike" baseline="0" dirty="0">
                <a:latin typeface="Times-Roman"/>
              </a:rPr>
              <a:t>operations that generate those states.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since the sets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q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1</a:t>
            </a:r>
            <a:r>
              <a:rPr lang="en-US" sz="2400" b="0" i="0" u="none" strike="noStrike" baseline="0" dirty="0">
                <a:latin typeface="Times-Roman"/>
              </a:rPr>
              <a:t>,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q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2</a:t>
            </a:r>
            <a:r>
              <a:rPr lang="en-US" sz="2400" b="0" i="0" u="none" strike="noStrike" baseline="0" dirty="0">
                <a:latin typeface="Times-Roman"/>
              </a:rPr>
              <a:t> and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q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3</a:t>
            </a:r>
            <a:r>
              <a:rPr lang="en-US" sz="2400" b="0" i="0" u="none" strike="noStrike" baseline="0" dirty="0">
                <a:latin typeface="Times-Roman"/>
              </a:rPr>
              <a:t> all contain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9</a:t>
            </a:r>
            <a:r>
              <a:rPr lang="en-US" sz="2400" b="0" i="0" u="none" strike="noStrike" baseline="0" dirty="0">
                <a:latin typeface="Times-Roman"/>
              </a:rPr>
              <a:t> (the accepting state of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"/>
              </a:rPr>
              <a:t>), all three become accepting states in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66338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CD1DF7-39D2-485E-9DCA-52FB9ED3DB84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744256-07AC-4B8C-964E-445786CAA67A}"/>
              </a:ext>
            </a:extLst>
          </p:cNvPr>
          <p:cNvSpPr txBox="1"/>
          <p:nvPr/>
        </p:nvSpPr>
        <p:spPr>
          <a:xfrm>
            <a:off x="5289453" y="0"/>
            <a:ext cx="4698609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b="1" i="0" u="none" strike="noStrike" baseline="0" dirty="0">
                <a:latin typeface="Myriad-Bold"/>
              </a:rPr>
              <a:t>DFA </a:t>
            </a:r>
            <a:r>
              <a:rPr lang="en-US" sz="2000" b="1" i="0" u="none" strike="noStrike" baseline="0" dirty="0">
                <a:latin typeface="Myriad-Bold"/>
              </a:rPr>
              <a:t>to Minimal </a:t>
            </a:r>
            <a:r>
              <a:rPr lang="en-US" b="1" i="0" u="none" strike="noStrike" baseline="0" dirty="0">
                <a:latin typeface="Myriad-Bold"/>
              </a:rPr>
              <a:t>DFA</a:t>
            </a:r>
            <a:r>
              <a:rPr lang="en-US" sz="2000" b="1" i="0" u="none" strike="noStrike" baseline="0" dirty="0">
                <a:latin typeface="Myriad-Bold"/>
              </a:rPr>
              <a:t>: Hopcroft’s Algorithm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05FB08-2C08-4BD0-BBF2-62597ADC1849}"/>
              </a:ext>
            </a:extLst>
          </p:cNvPr>
          <p:cNvSpPr txBox="1"/>
          <p:nvPr/>
        </p:nvSpPr>
        <p:spPr>
          <a:xfrm>
            <a:off x="379827" y="529733"/>
            <a:ext cx="11619915" cy="156966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that emerges from the subset construction can have a large set of states.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minimize the number of states in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, we need a technique to detect when two states are equivalent—that is, when they produce the same behavior on any input string.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B8A140-25DE-4485-B669-97C3FDDCBC74}"/>
              </a:ext>
            </a:extLst>
          </p:cNvPr>
          <p:cNvSpPr txBox="1"/>
          <p:nvPr/>
        </p:nvSpPr>
        <p:spPr>
          <a:xfrm>
            <a:off x="379827" y="2229016"/>
            <a:ext cx="112119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The below algorithm finds equivalence classes of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states based on their behavior. </a:t>
            </a:r>
          </a:p>
          <a:p>
            <a:pPr algn="l"/>
            <a:r>
              <a:rPr lang="en-US" sz="2400" b="0" i="0" u="none" strike="noStrike" baseline="0" dirty="0">
                <a:latin typeface="Times-Roman"/>
              </a:rPr>
              <a:t>From those equivalence classes, we can construct a minimal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5BAB7DF-8B02-47B4-902C-D6BA188252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123820"/>
              </p:ext>
            </p:extLst>
          </p:nvPr>
        </p:nvGraphicFramePr>
        <p:xfrm>
          <a:off x="2153527" y="3060012"/>
          <a:ext cx="8425377" cy="3713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310" name="Bitmap Image" r:id="rId3" imgW="6915240" imgH="3048120" progId="PBrush">
                  <p:embed/>
                </p:oleObj>
              </mc:Choice>
              <mc:Fallback>
                <p:oleObj name="Bitmap Image" r:id="rId3" imgW="6915240" imgH="3048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53527" y="3060012"/>
                        <a:ext cx="8425377" cy="371366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49635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BB01B8A-998F-4981-A6FE-6BE8621D4E39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2FDBDB-8692-466A-A799-D9C962756537}"/>
              </a:ext>
            </a:extLst>
          </p:cNvPr>
          <p:cNvSpPr txBox="1"/>
          <p:nvPr/>
        </p:nvSpPr>
        <p:spPr>
          <a:xfrm>
            <a:off x="5289453" y="0"/>
            <a:ext cx="4698609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b="1" i="0" u="none" strike="noStrike" baseline="0" dirty="0">
                <a:latin typeface="Myriad-Bold"/>
              </a:rPr>
              <a:t>DFA </a:t>
            </a:r>
            <a:r>
              <a:rPr lang="en-US" sz="2000" b="1" i="0" u="none" strike="noStrike" baseline="0" dirty="0">
                <a:latin typeface="Myriad-Bold"/>
              </a:rPr>
              <a:t>to Minimal </a:t>
            </a:r>
            <a:r>
              <a:rPr lang="en-US" b="1" i="0" u="none" strike="noStrike" baseline="0" dirty="0">
                <a:latin typeface="Myriad-Bold"/>
              </a:rPr>
              <a:t>DFA</a:t>
            </a:r>
            <a:r>
              <a:rPr lang="en-US" sz="2000" b="1" i="0" u="none" strike="noStrike" baseline="0" dirty="0">
                <a:latin typeface="Myriad-Bold"/>
              </a:rPr>
              <a:t>: Hopcroft’s Algorithm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7C43D-E096-475B-94BC-5D62FB5433B6}"/>
              </a:ext>
            </a:extLst>
          </p:cNvPr>
          <p:cNvSpPr txBox="1"/>
          <p:nvPr/>
        </p:nvSpPr>
        <p:spPr>
          <a:xfrm>
            <a:off x="267287" y="631260"/>
            <a:ext cx="1165742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Consider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that recognizes the language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fee |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fie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i="1" dirty="0">
              <a:latin typeface="Times-Italic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By inspection, we can see that states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s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3</a:t>
            </a:r>
            <a:r>
              <a:rPr lang="en-US" sz="2400" b="0" i="0" u="none" strike="noStrike" baseline="0" dirty="0">
                <a:latin typeface="Times-Roman"/>
              </a:rPr>
              <a:t> and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s</a:t>
            </a:r>
            <a:r>
              <a:rPr lang="en-US" sz="2400" b="1" i="1" baseline="-25000" dirty="0">
                <a:solidFill>
                  <a:srgbClr val="FF0000"/>
                </a:solidFill>
                <a:latin typeface="Times-Roman"/>
              </a:rPr>
              <a:t>5</a:t>
            </a:r>
            <a:r>
              <a:rPr lang="en-US" sz="2400" b="0" i="0" u="none" strike="noStrike" baseline="-2500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serve the same purpose. Both are accepting states entered only by a transition on the letter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Neither has a transition that leaves the state.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would expect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minimization algorithm to discover this fact and replace them with a single state.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F19157F9-EAFC-420E-94FB-D2CA050585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77836260"/>
              </p:ext>
            </p:extLst>
          </p:nvPr>
        </p:nvGraphicFramePr>
        <p:xfrm>
          <a:off x="267286" y="3308916"/>
          <a:ext cx="4036822" cy="2327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06" name="Bitmap Image" r:id="rId3" imgW="3238560" imgH="1866960" progId="PBrush">
                  <p:embed/>
                </p:oleObj>
              </mc:Choice>
              <mc:Fallback>
                <p:oleObj name="Bitmap Image" r:id="rId3" imgW="3238560" imgH="18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7286" y="3308916"/>
                        <a:ext cx="4036822" cy="2327109"/>
                      </a:xfrm>
                      <a:prstGeom prst="rect">
                        <a:avLst/>
                      </a:prstGeom>
                      <a:ln>
                        <a:solidFill>
                          <a:schemeClr val="accent2">
                            <a:lumMod val="7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0D96A8C-A21C-4841-ADAE-AC663972AF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6532709"/>
              </p:ext>
            </p:extLst>
          </p:nvPr>
        </p:nvGraphicFramePr>
        <p:xfrm>
          <a:off x="4548554" y="3264741"/>
          <a:ext cx="6480517" cy="3070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07" name="Bitmap Image" r:id="rId5" imgW="5629320" imgH="2666880" progId="PBrush">
                  <p:embed/>
                </p:oleObj>
              </mc:Choice>
              <mc:Fallback>
                <p:oleObj name="Bitmap Image" r:id="rId5" imgW="5629320" imgH="2666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48554" y="3264741"/>
                        <a:ext cx="6480517" cy="3070296"/>
                      </a:xfrm>
                      <a:prstGeom prst="rect">
                        <a:avLst/>
                      </a:prstGeom>
                      <a:ln>
                        <a:solidFill>
                          <a:schemeClr val="accent2">
                            <a:lumMod val="7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78232C5-F38A-423F-BAAC-4E4792E584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378466"/>
              </p:ext>
            </p:extLst>
          </p:nvPr>
        </p:nvGraphicFramePr>
        <p:xfrm>
          <a:off x="722708" y="5839737"/>
          <a:ext cx="35814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08" name="Bitmap Image" r:id="rId7" imgW="3581280" imgH="990720" progId="PBrush">
                  <p:embed/>
                </p:oleObj>
              </mc:Choice>
              <mc:Fallback>
                <p:oleObj name="Bitmap Image" r:id="rId7" imgW="3581280" imgH="990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22708" y="5839737"/>
                        <a:ext cx="3581400" cy="990600"/>
                      </a:xfrm>
                      <a:prstGeom prst="rect">
                        <a:avLst/>
                      </a:prstGeom>
                      <a:ln>
                        <a:solidFill>
                          <a:schemeClr val="accent2">
                            <a:lumMod val="7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886472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0833B2-7ABB-4AE1-8355-03D7A7CAA1EF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C9882A-0273-4FAD-81A8-6519006461EF}"/>
              </a:ext>
            </a:extLst>
          </p:cNvPr>
          <p:cNvSpPr txBox="1"/>
          <p:nvPr/>
        </p:nvSpPr>
        <p:spPr>
          <a:xfrm>
            <a:off x="5289453" y="0"/>
            <a:ext cx="4698609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b="1" i="0" u="none" strike="noStrike" baseline="0" dirty="0">
                <a:latin typeface="Myriad-Bold"/>
              </a:rPr>
              <a:t>DFA </a:t>
            </a:r>
            <a:r>
              <a:rPr lang="en-US" sz="2000" b="1" i="0" u="none" strike="noStrike" baseline="0" dirty="0">
                <a:latin typeface="Myriad-Bold"/>
              </a:rPr>
              <a:t>to Minimal </a:t>
            </a:r>
            <a:r>
              <a:rPr lang="en-US" b="1" i="0" u="none" strike="noStrike" baseline="0" dirty="0">
                <a:latin typeface="Myriad-Bold"/>
              </a:rPr>
              <a:t>DFA</a:t>
            </a:r>
            <a:r>
              <a:rPr lang="en-US" sz="2000" b="1" i="0" u="none" strike="noStrike" baseline="0" dirty="0">
                <a:latin typeface="Myriad-Bold"/>
              </a:rPr>
              <a:t>: Hopcroft’s Algorithm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7D8717-C0F1-4205-8A7B-13F8E90D343C}"/>
              </a:ext>
            </a:extLst>
          </p:cNvPr>
          <p:cNvSpPr txBox="1"/>
          <p:nvPr/>
        </p:nvSpPr>
        <p:spPr>
          <a:xfrm>
            <a:off x="47479" y="542352"/>
            <a:ext cx="2338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Another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E3D6A2-4714-4745-8537-0900E5A23C11}"/>
              </a:ext>
            </a:extLst>
          </p:cNvPr>
          <p:cNvSpPr txBox="1"/>
          <p:nvPr/>
        </p:nvSpPr>
        <p:spPr>
          <a:xfrm>
            <a:off x="815927" y="1106217"/>
            <a:ext cx="61335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Consider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a </a:t>
            </a:r>
            <a:r>
              <a:rPr lang="en-US" sz="2800" b="1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b |</a:t>
            </a:r>
            <a:r>
              <a:rPr lang="en-US" sz="28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800" b="1" i="0" u="none" strike="noStrike" baseline="0" dirty="0">
                <a:solidFill>
                  <a:srgbClr val="FF0000"/>
                </a:solidFill>
                <a:latin typeface="Times-Roman"/>
              </a:rPr>
              <a:t>)*</a:t>
            </a:r>
            <a:endParaRPr lang="en-US" sz="2400" b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B517617-BC4E-4FA8-8784-42DEB2775D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004891"/>
              </p:ext>
            </p:extLst>
          </p:nvPr>
        </p:nvGraphicFramePr>
        <p:xfrm>
          <a:off x="1291699" y="1710124"/>
          <a:ext cx="8372805" cy="2689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92" name="Bitmap Image" r:id="rId3" imgW="6019920" imgH="1933560" progId="PBrush">
                  <p:embed/>
                </p:oleObj>
              </mc:Choice>
              <mc:Fallback>
                <p:oleObj name="Bitmap Image" r:id="rId3" imgW="6019920" imgH="1933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91699" y="1710124"/>
                        <a:ext cx="8372805" cy="2689366"/>
                      </a:xfrm>
                      <a:prstGeom prst="rect">
                        <a:avLst/>
                      </a:prstGeom>
                      <a:ln>
                        <a:solidFill>
                          <a:schemeClr val="accent2">
                            <a:lumMod val="7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B4BB36-FE1A-410F-B643-F089A0589D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7327414"/>
              </p:ext>
            </p:extLst>
          </p:nvPr>
        </p:nvGraphicFramePr>
        <p:xfrm>
          <a:off x="3287665" y="4613527"/>
          <a:ext cx="4003576" cy="18261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93" name="Bitmap Image" r:id="rId5" imgW="2171880" imgH="990720" progId="PBrush">
                  <p:embed/>
                </p:oleObj>
              </mc:Choice>
              <mc:Fallback>
                <p:oleObj name="Bitmap Image" r:id="rId5" imgW="2171880" imgH="990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87665" y="4613527"/>
                        <a:ext cx="4003576" cy="1826193"/>
                      </a:xfrm>
                      <a:prstGeom prst="rect">
                        <a:avLst/>
                      </a:prstGeom>
                      <a:ln>
                        <a:solidFill>
                          <a:schemeClr val="accent2">
                            <a:lumMod val="75000"/>
                          </a:schemeClr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65297D-BF4D-4B47-A1FD-0F3C8A720D5C}"/>
              </a:ext>
            </a:extLst>
          </p:cNvPr>
          <p:cNvSpPr txBox="1"/>
          <p:nvPr/>
        </p:nvSpPr>
        <p:spPr>
          <a:xfrm>
            <a:off x="4266966" y="6469091"/>
            <a:ext cx="1801840" cy="36933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The minimal DFA</a:t>
            </a:r>
          </a:p>
        </p:txBody>
      </p:sp>
    </p:spTree>
    <p:extLst>
      <p:ext uri="{BB962C8B-B14F-4D97-AF65-F5344CB8AC3E}">
        <p14:creationId xmlns:p14="http://schemas.microsoft.com/office/powerpoint/2010/main" val="11688292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21EACC-F227-445F-A981-EC3FF8DAD457}"/>
              </a:ext>
            </a:extLst>
          </p:cNvPr>
          <p:cNvSpPr txBox="1"/>
          <p:nvPr/>
        </p:nvSpPr>
        <p:spPr>
          <a:xfrm>
            <a:off x="0" y="0"/>
            <a:ext cx="5151119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FROM REGULAR EXPRESSION TO SCANNER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04BF4B-08FE-4321-8FC0-E52D4C607BD4}"/>
              </a:ext>
            </a:extLst>
          </p:cNvPr>
          <p:cNvSpPr txBox="1"/>
          <p:nvPr/>
        </p:nvSpPr>
        <p:spPr>
          <a:xfrm>
            <a:off x="5359791" y="0"/>
            <a:ext cx="358726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400" b="1" i="0" u="none" strike="noStrike" baseline="0" dirty="0">
                <a:latin typeface="Myriad-Bold"/>
              </a:rPr>
              <a:t>Using a </a:t>
            </a:r>
            <a:r>
              <a:rPr lang="en-US" sz="2000" b="1" i="0" u="none" strike="noStrike" baseline="0" dirty="0">
                <a:latin typeface="Myriad-Bold"/>
              </a:rPr>
              <a:t>DFA </a:t>
            </a:r>
            <a:r>
              <a:rPr lang="en-US" sz="2400" b="1" i="0" u="none" strike="noStrike" baseline="0" dirty="0">
                <a:latin typeface="Myriad-Bold"/>
              </a:rPr>
              <a:t>as a Recognizer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BC1B14-1C45-491D-A306-1EBE0F904209}"/>
              </a:ext>
            </a:extLst>
          </p:cNvPr>
          <p:cNvSpPr txBox="1"/>
          <p:nvPr/>
        </p:nvSpPr>
        <p:spPr>
          <a:xfrm>
            <a:off x="478972" y="833237"/>
            <a:ext cx="10987314" cy="384720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Thus far, we have developed the mechanisms to construct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 from a single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be useful, a compiler’s scanner must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recognize all the syntactic categories </a:t>
            </a:r>
            <a:r>
              <a:rPr lang="en-US" sz="2400" b="0" i="0" u="none" strike="noStrike" baseline="0" dirty="0">
                <a:latin typeface="Times-Roman"/>
              </a:rPr>
              <a:t>that appear in the grammar for the source language.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What we need, then, is a recognizer that can handle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all the REs </a:t>
            </a:r>
            <a:r>
              <a:rPr lang="en-US" sz="2400" b="0" i="0" u="none" strike="noStrike" baseline="0" dirty="0">
                <a:latin typeface="Times-Roman"/>
              </a:rPr>
              <a:t>for the language’s </a:t>
            </a:r>
            <a:r>
              <a:rPr lang="en-US" sz="2400" b="0" i="0" u="none" strike="noStrike" baseline="0" dirty="0" err="1">
                <a:latin typeface="Times-Roman"/>
              </a:rPr>
              <a:t>microsyntax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Given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REs</a:t>
            </a:r>
            <a:r>
              <a:rPr lang="en-US" sz="2400" b="0" i="0" u="none" strike="noStrike" baseline="0" dirty="0">
                <a:latin typeface="Times-Roman"/>
              </a:rPr>
              <a:t> for the various syntactic categories,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r1, r2, r3, . . . , </a:t>
            </a:r>
            <a:r>
              <a:rPr lang="en-US" sz="2400" b="1" i="1" dirty="0" err="1">
                <a:solidFill>
                  <a:srgbClr val="FF0000"/>
                </a:solidFill>
                <a:latin typeface="Times-Roman"/>
              </a:rPr>
              <a:t>rk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 , </a:t>
            </a:r>
            <a:r>
              <a:rPr lang="en-US" sz="2400" b="0" i="0" u="none" strike="noStrike" baseline="0" dirty="0">
                <a:latin typeface="Times-Roman"/>
              </a:rPr>
              <a:t>we can construct a single </a:t>
            </a:r>
            <a:r>
              <a:rPr lang="en-US" sz="2400" b="0" i="0" u="none" strike="noStrike" baseline="0" dirty="0">
                <a:latin typeface="Times-RomanSC"/>
              </a:rPr>
              <a:t>re </a:t>
            </a:r>
            <a:r>
              <a:rPr lang="en-US" sz="2400" b="0" i="0" u="none" strike="noStrike" baseline="0" dirty="0">
                <a:latin typeface="Times-Roman"/>
              </a:rPr>
              <a:t>for the entire collection by </a:t>
            </a:r>
            <a:r>
              <a:rPr lang="pt-BR" sz="2400" b="0" i="0" u="none" strike="noStrike" baseline="0" dirty="0">
                <a:latin typeface="Times-Roman"/>
              </a:rPr>
              <a:t>forming </a:t>
            </a:r>
            <a:r>
              <a:rPr lang="pt-BR" sz="2800" b="1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pt-BR" sz="2800" b="1" i="1" u="none" strike="noStrike" baseline="0" dirty="0">
                <a:solidFill>
                  <a:srgbClr val="FF0000"/>
                </a:solidFill>
                <a:latin typeface="Times-Roman"/>
              </a:rPr>
              <a:t>r</a:t>
            </a:r>
            <a:r>
              <a:rPr lang="pt-BR" sz="2800" b="1" i="1" u="none" strike="noStrike" baseline="-25000" dirty="0">
                <a:solidFill>
                  <a:srgbClr val="FF0000"/>
                </a:solidFill>
                <a:latin typeface="Times-Roman"/>
              </a:rPr>
              <a:t>1</a:t>
            </a:r>
            <a:r>
              <a:rPr lang="pt-BR" sz="2800" b="1" i="0" u="none" strike="noStrike" baseline="0" dirty="0">
                <a:solidFill>
                  <a:srgbClr val="FF0000"/>
                </a:solidFill>
                <a:latin typeface="Times-Roman"/>
              </a:rPr>
              <a:t> | </a:t>
            </a:r>
            <a:r>
              <a:rPr lang="pt-BR" sz="2800" b="1" i="1" u="none" strike="noStrike" baseline="0" dirty="0">
                <a:solidFill>
                  <a:srgbClr val="FF0000"/>
                </a:solidFill>
                <a:latin typeface="Times-Roman"/>
              </a:rPr>
              <a:t>r</a:t>
            </a:r>
            <a:r>
              <a:rPr lang="pt-BR" sz="2800" b="1" i="1" u="none" strike="noStrike" baseline="-25000" dirty="0">
                <a:solidFill>
                  <a:srgbClr val="FF0000"/>
                </a:solidFill>
                <a:latin typeface="Times-Roman"/>
              </a:rPr>
              <a:t>2</a:t>
            </a:r>
            <a:r>
              <a:rPr lang="pt-BR" sz="2800" b="1" i="0" u="none" strike="noStrike" baseline="0" dirty="0">
                <a:solidFill>
                  <a:srgbClr val="FF0000"/>
                </a:solidFill>
                <a:latin typeface="Times-Roman"/>
              </a:rPr>
              <a:t> | ... | </a:t>
            </a:r>
            <a:r>
              <a:rPr lang="pt-BR" sz="2800" b="1" i="1" u="none" strike="noStrike" baseline="0" dirty="0">
                <a:solidFill>
                  <a:srgbClr val="FF0000"/>
                </a:solidFill>
                <a:latin typeface="Times-Roman"/>
              </a:rPr>
              <a:t>r</a:t>
            </a:r>
            <a:r>
              <a:rPr lang="pt-BR" sz="2800" b="1" i="1" u="none" strike="noStrike" baseline="-25000" dirty="0">
                <a:solidFill>
                  <a:srgbClr val="FF0000"/>
                </a:solidFill>
                <a:latin typeface="Times-Roman"/>
              </a:rPr>
              <a:t>k</a:t>
            </a:r>
            <a:r>
              <a:rPr lang="pt-BR" sz="2800" b="1" i="0" u="none" strike="noStrike" baseline="0" dirty="0">
                <a:solidFill>
                  <a:srgbClr val="FF0000"/>
                </a:solidFill>
                <a:latin typeface="Times-Roman"/>
              </a:rPr>
              <a:t>).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DA35F9-A995-44EB-87E4-C585A1D32348}"/>
              </a:ext>
            </a:extLst>
          </p:cNvPr>
          <p:cNvSpPr txBox="1"/>
          <p:nvPr/>
        </p:nvSpPr>
        <p:spPr>
          <a:xfrm>
            <a:off x="478972" y="4899247"/>
            <a:ext cx="1123405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W</a:t>
            </a:r>
            <a:r>
              <a:rPr lang="en-US" sz="2400" b="0" i="0" u="none" strike="noStrike" baseline="0" dirty="0">
                <a:latin typeface="Times-Roman"/>
              </a:rPr>
              <a:t>e run this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through the entire process, build an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NFA</a:t>
            </a:r>
            <a:r>
              <a:rPr lang="en-US" sz="2400" b="0" i="0" u="none" strike="noStrike" baseline="0" dirty="0">
                <a:latin typeface="Times-Roman"/>
              </a:rPr>
              <a:t>, construct a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"/>
              </a:rPr>
              <a:t>, minimize it, and turn the minimal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into executable code, the resulting code is the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SCANNER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scanner will recognize the given input word to match to one of the </a:t>
            </a:r>
            <a:r>
              <a:rPr lang="en-US" sz="2400" b="1" i="1" dirty="0" err="1">
                <a:solidFill>
                  <a:srgbClr val="FF0000"/>
                </a:solidFill>
                <a:latin typeface="Times-Roman"/>
              </a:rPr>
              <a:t>r</a:t>
            </a:r>
            <a:r>
              <a:rPr lang="en-US" sz="2400" b="1" i="1" baseline="-25000" dirty="0" err="1">
                <a:solidFill>
                  <a:srgbClr val="FF0000"/>
                </a:solidFill>
                <a:latin typeface="Times-Roman"/>
              </a:rPr>
              <a:t>i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59296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2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3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134B345D-1EBB-4B7E-9C4C-A8805D4CEC63}"/>
              </a:ext>
            </a:extLst>
          </p:cNvPr>
          <p:cNvSpPr/>
          <p:nvPr/>
        </p:nvSpPr>
        <p:spPr>
          <a:xfrm>
            <a:off x="1885071" y="3868616"/>
            <a:ext cx="590843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912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B0059F8-C722-4BBD-96C6-D57F4AA527A3}"/>
              </a:ext>
            </a:extLst>
          </p:cNvPr>
          <p:cNvSpPr txBox="1"/>
          <p:nvPr/>
        </p:nvSpPr>
        <p:spPr>
          <a:xfrm>
            <a:off x="-1" y="76638"/>
            <a:ext cx="3249637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IMPLEMENTING SCANNERS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7D19C-8F47-487F-9A8B-799ED00B2962}"/>
              </a:ext>
            </a:extLst>
          </p:cNvPr>
          <p:cNvSpPr txBox="1"/>
          <p:nvPr/>
        </p:nvSpPr>
        <p:spPr>
          <a:xfrm>
            <a:off x="422032" y="553386"/>
            <a:ext cx="11015002" cy="15696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T</a:t>
            </a:r>
            <a:r>
              <a:rPr lang="en-US" sz="2400" b="0" i="0" u="none" strike="noStrike" baseline="0" dirty="0">
                <a:latin typeface="Times-Roman"/>
              </a:rPr>
              <a:t>hree implementation strategies for converting a DFA into executable code: </a:t>
            </a:r>
          </a:p>
          <a:p>
            <a:pPr algn="l"/>
            <a:r>
              <a:rPr lang="en-US" sz="2400" dirty="0">
                <a:latin typeface="Times-Roman"/>
              </a:rPr>
              <a:t>	(1) </a:t>
            </a:r>
            <a:r>
              <a:rPr lang="en-US" sz="2400" b="0" i="0" u="none" strike="noStrike" baseline="0" dirty="0">
                <a:latin typeface="Times-Roman"/>
              </a:rPr>
              <a:t>table-driven scanner,</a:t>
            </a:r>
          </a:p>
          <a:p>
            <a:pPr algn="l"/>
            <a:r>
              <a:rPr lang="en-US" sz="2400" dirty="0">
                <a:latin typeface="Times-Roman"/>
              </a:rPr>
              <a:t>	(2) </a:t>
            </a:r>
            <a:r>
              <a:rPr lang="en-US" sz="2400" b="0" i="0" u="none" strike="noStrike" baseline="0" dirty="0">
                <a:latin typeface="Times-Roman"/>
              </a:rPr>
              <a:t>direct-coded scanner, and </a:t>
            </a:r>
            <a:endParaRPr lang="en-US" sz="2400" dirty="0">
              <a:latin typeface="Times-Roman"/>
            </a:endParaRPr>
          </a:p>
          <a:p>
            <a:pPr algn="l"/>
            <a:r>
              <a:rPr lang="en-US" sz="2400" b="0" i="0" u="none" strike="noStrike" baseline="0" dirty="0">
                <a:latin typeface="Times-Roman"/>
              </a:rPr>
              <a:t>	(3) hand-coded scanner.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7D47AC-8400-445C-9721-5E8C9A3E5443}"/>
              </a:ext>
            </a:extLst>
          </p:cNvPr>
          <p:cNvSpPr txBox="1"/>
          <p:nvPr/>
        </p:nvSpPr>
        <p:spPr>
          <a:xfrm>
            <a:off x="67992" y="2276322"/>
            <a:ext cx="12067736" cy="38472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All of these scanners operate in the same manner, by simulating the DFA. </a:t>
            </a: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       (1) They repeatedly read the next character in the input and simulate the DFA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transition caused by that character.</a:t>
            </a: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 </a:t>
            </a: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       (2) This process stops when the DFA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recognizes a word. </a:t>
            </a:r>
          </a:p>
          <a:p>
            <a:pPr algn="l"/>
            <a:r>
              <a:rPr lang="en-US" sz="2000" dirty="0">
                <a:latin typeface="Times-Roman"/>
              </a:rPr>
              <a:t>                     2.1) it occurs  when </a:t>
            </a:r>
            <a:r>
              <a:rPr lang="en-US" sz="2000" b="0" i="0" u="none" strike="noStrike" baseline="0" dirty="0">
                <a:latin typeface="Times-Roman"/>
              </a:rPr>
              <a:t>the current state,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, has no outbound transition </a:t>
            </a:r>
            <a:r>
              <a:rPr lang="en-US" sz="2000" b="0" i="0" u="none" strike="noStrike" baseline="0" dirty="0">
                <a:latin typeface="Times-Roman"/>
              </a:rPr>
              <a:t>on the current input character.</a:t>
            </a:r>
          </a:p>
          <a:p>
            <a:pPr algn="l"/>
            <a:endParaRPr lang="en-US" sz="2000" b="0" i="0" u="none" strike="noStrike" baseline="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	       2.2) now, if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 is an accepting state</a:t>
            </a:r>
            <a:r>
              <a:rPr lang="en-US" sz="2000" b="0" i="0" u="none" strike="noStrike" baseline="0" dirty="0">
                <a:latin typeface="Times-Roman"/>
              </a:rPr>
              <a:t>, </a:t>
            </a:r>
          </a:p>
          <a:p>
            <a:pPr algn="l"/>
            <a:r>
              <a:rPr lang="en-US" sz="2000" dirty="0">
                <a:latin typeface="Times-Roman"/>
              </a:rPr>
              <a:t>                                      2.2.a)  then </a:t>
            </a:r>
            <a:r>
              <a:rPr lang="en-US" sz="2000" b="0" i="0" u="none" strike="noStrike" baseline="0" dirty="0">
                <a:latin typeface="Times-Roman"/>
              </a:rPr>
              <a:t>the scanner recognizes the word and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returns a lexeme </a:t>
            </a:r>
            <a:r>
              <a:rPr lang="en-US" sz="2000" b="0" i="0" u="none" strike="noStrike" baseline="0" dirty="0">
                <a:latin typeface="Times-Roman"/>
              </a:rPr>
              <a:t>and its </a:t>
            </a:r>
            <a:r>
              <a:rPr lang="en-US" sz="2000" i="0" u="none" strike="noStrike" baseline="0" dirty="0">
                <a:solidFill>
                  <a:srgbClr val="FF0000"/>
                </a:solidFill>
                <a:latin typeface="Times-Roman"/>
              </a:rPr>
              <a:t>syntactic category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l"/>
            <a:r>
              <a:rPr lang="en-US" sz="2000" dirty="0">
                <a:latin typeface="Times-Roman"/>
              </a:rPr>
              <a:t>                                      2.2.b) else i</a:t>
            </a:r>
            <a:r>
              <a:rPr lang="en-US" sz="2000" b="0" i="0" u="none" strike="noStrike" baseline="0" dirty="0">
                <a:latin typeface="Times-Roman"/>
              </a:rPr>
              <a:t>f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s</a:t>
            </a:r>
            <a:r>
              <a:rPr lang="en-US" sz="2000" b="0" i="1" u="none" strike="noStrike" baseline="0" dirty="0">
                <a:latin typeface="Times-Ital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is a nonaccepting state, </a:t>
            </a:r>
          </a:p>
          <a:p>
            <a:pPr algn="l"/>
            <a:r>
              <a:rPr lang="en-US" sz="2000" dirty="0">
                <a:latin typeface="Times-Roman"/>
              </a:rPr>
              <a:t>                                         	        then </a:t>
            </a:r>
            <a:r>
              <a:rPr lang="en-US" sz="2000" b="0" i="0" u="none" strike="noStrike" baseline="0" dirty="0">
                <a:latin typeface="Times-Roman"/>
              </a:rPr>
              <a:t>the scanner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rollback</a:t>
            </a:r>
            <a:r>
              <a:rPr lang="en-US" sz="2000" b="0" i="0" u="none" strike="noStrike" baseline="0" dirty="0">
                <a:latin typeface="Times-Roman"/>
              </a:rPr>
              <a:t> and check is there any accepting state during its transition</a:t>
            </a:r>
          </a:p>
          <a:p>
            <a:pPr algn="l"/>
            <a:r>
              <a:rPr lang="en-US" sz="2000" dirty="0">
                <a:latin typeface="Times-Roman"/>
              </a:rPr>
              <a:t>                                                   2.2.b.1) if found an accepting state then ‘</a:t>
            </a:r>
            <a:r>
              <a:rPr lang="en-US" sz="2000" b="1" i="1" u="none" strike="noStrike" baseline="0" dirty="0">
                <a:solidFill>
                  <a:srgbClr val="002060"/>
                </a:solidFill>
                <a:latin typeface="Times-Roman"/>
              </a:rPr>
              <a:t>report success</a:t>
            </a:r>
            <a:r>
              <a:rPr lang="en-US" sz="2000" b="0" i="0" u="none" strike="noStrike" baseline="0" dirty="0">
                <a:latin typeface="Times-Roman"/>
              </a:rPr>
              <a:t>’</a:t>
            </a:r>
          </a:p>
          <a:p>
            <a:pPr algn="l"/>
            <a:r>
              <a:rPr lang="en-US" sz="2000" dirty="0">
                <a:latin typeface="Times-Roman"/>
              </a:rPr>
              <a:t>                                                                else ‘</a:t>
            </a:r>
            <a:r>
              <a:rPr lang="en-US" sz="2000" b="1" i="1" dirty="0">
                <a:solidFill>
                  <a:srgbClr val="002060"/>
                </a:solidFill>
                <a:latin typeface="Times-Roman"/>
              </a:rPr>
              <a:t>report failure</a:t>
            </a:r>
            <a:r>
              <a:rPr lang="en-US" sz="2000" b="0" i="0" u="none" strike="noStrike" baseline="0" dirty="0">
                <a:latin typeface="Times-Roman"/>
              </a:rPr>
              <a:t>’ 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021788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5E2D77-564C-4143-B7C9-2FABEB028AB2}"/>
              </a:ext>
            </a:extLst>
          </p:cNvPr>
          <p:cNvSpPr txBox="1"/>
          <p:nvPr/>
        </p:nvSpPr>
        <p:spPr>
          <a:xfrm>
            <a:off x="-1" y="76638"/>
            <a:ext cx="3249637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IMPLEMENTING SCANNERS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7EF685-6D45-4BE2-8A0C-5BDEEEEE0BBB}"/>
              </a:ext>
            </a:extLst>
          </p:cNvPr>
          <p:cNvSpPr txBox="1"/>
          <p:nvPr/>
        </p:nvSpPr>
        <p:spPr>
          <a:xfrm>
            <a:off x="3310597" y="76638"/>
            <a:ext cx="2785403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Table-Driven Scanners</a:t>
            </a:r>
            <a:endParaRPr lang="en-US" sz="20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0141752-D101-4C68-8936-2A762099E5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460076"/>
              </p:ext>
            </p:extLst>
          </p:nvPr>
        </p:nvGraphicFramePr>
        <p:xfrm>
          <a:off x="2050247" y="3443872"/>
          <a:ext cx="7558210" cy="27314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4" name="Bitmap Image" r:id="rId3" imgW="3848040" imgH="1390680" progId="PBrush">
                  <p:embed/>
                </p:oleObj>
              </mc:Choice>
              <mc:Fallback>
                <p:oleObj name="Bitmap Image" r:id="rId3" imgW="3848040" imgH="139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50247" y="3443872"/>
                        <a:ext cx="7558210" cy="2731432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55637F0-7D51-43FA-A477-2489B9009D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2896591"/>
              </p:ext>
            </p:extLst>
          </p:nvPr>
        </p:nvGraphicFramePr>
        <p:xfrm>
          <a:off x="2971935" y="6303462"/>
          <a:ext cx="4832849" cy="464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05" name="Bitmap Image" r:id="rId5" imgW="3267000" imgH="314280" progId="PBrush">
                  <p:embed/>
                </p:oleObj>
              </mc:Choice>
              <mc:Fallback>
                <p:oleObj name="Bitmap Image" r:id="rId5" imgW="3267000" imgH="314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71935" y="6303462"/>
                        <a:ext cx="4832849" cy="464968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F4046A8-2F00-438D-9183-61D8B4293648}"/>
              </a:ext>
            </a:extLst>
          </p:cNvPr>
          <p:cNvSpPr txBox="1"/>
          <p:nvPr/>
        </p:nvSpPr>
        <p:spPr>
          <a:xfrm>
            <a:off x="163389" y="648370"/>
            <a:ext cx="11681607" cy="267765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table-driven approach uses a skeleton scanner for control and a set of generated tables that encode language-specific knowledge.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As shown in Figure 2.13, the compiler writer provides a set of lexical patterns, specified as regular expressions.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scanner generator then produces tables that drive the skeleton scanner.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98069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0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1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134B345D-1EBB-4B7E-9C4C-A8805D4CEC63}"/>
              </a:ext>
            </a:extLst>
          </p:cNvPr>
          <p:cNvSpPr/>
          <p:nvPr/>
        </p:nvSpPr>
        <p:spPr>
          <a:xfrm>
            <a:off x="1927274" y="844062"/>
            <a:ext cx="590843" cy="168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5424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01AB530-38CB-4F73-A9B3-144740A05E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7077611"/>
              </p:ext>
            </p:extLst>
          </p:nvPr>
        </p:nvGraphicFramePr>
        <p:xfrm>
          <a:off x="211014" y="126609"/>
          <a:ext cx="5683349" cy="6605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5" name="Bitmap Image" r:id="rId3" imgW="2181240" imgH="4543560" progId="PBrush">
                  <p:embed/>
                </p:oleObj>
              </mc:Choice>
              <mc:Fallback>
                <p:oleObj name="Bitmap Image" r:id="rId3" imgW="2181240" imgH="4543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014" y="126609"/>
                        <a:ext cx="5683349" cy="660560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FB7CA16-7F5F-4053-B61A-EC27763E14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5114400"/>
              </p:ext>
            </p:extLst>
          </p:nvPr>
        </p:nvGraphicFramePr>
        <p:xfrm>
          <a:off x="6510338" y="396249"/>
          <a:ext cx="3885687" cy="1151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6" name="Bitmap Image" r:id="rId5" imgW="2828880" imgH="838080" progId="PBrush">
                  <p:embed/>
                </p:oleObj>
              </mc:Choice>
              <mc:Fallback>
                <p:oleObj name="Bitmap Image" r:id="rId5" imgW="2828880" imgH="83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10338" y="396249"/>
                        <a:ext cx="3885687" cy="115131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D08DCA-7A0F-4713-A931-6B3F435B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6684240"/>
              </p:ext>
            </p:extLst>
          </p:nvPr>
        </p:nvGraphicFramePr>
        <p:xfrm>
          <a:off x="6768830" y="1713721"/>
          <a:ext cx="3075915" cy="2197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7" name="Bitmap Image" r:id="rId7" imgW="2066760" imgH="1476360" progId="PBrush">
                  <p:embed/>
                </p:oleObj>
              </mc:Choice>
              <mc:Fallback>
                <p:oleObj name="Bitmap Image" r:id="rId7" imgW="2066760" imgH="147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768830" y="1713721"/>
                        <a:ext cx="3075915" cy="2197082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40E2719-A56B-4B5B-955C-56CE6F5E9A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9991125"/>
              </p:ext>
            </p:extLst>
          </p:nvPr>
        </p:nvGraphicFramePr>
        <p:xfrm>
          <a:off x="6898079" y="3973293"/>
          <a:ext cx="2946666" cy="1337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8" name="Bitmap Image" r:id="rId9" imgW="2266920" imgH="1028880" progId="PBrush">
                  <p:embed/>
                </p:oleObj>
              </mc:Choice>
              <mc:Fallback>
                <p:oleObj name="Bitmap Image" r:id="rId9" imgW="2266920" imgH="1028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98079" y="3973293"/>
                        <a:ext cx="2946666" cy="1337143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2CDE5F2-FA4A-47B9-953C-1E81F0817E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757660"/>
              </p:ext>
            </p:extLst>
          </p:nvPr>
        </p:nvGraphicFramePr>
        <p:xfrm>
          <a:off x="6898079" y="5435416"/>
          <a:ext cx="3075915" cy="13030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519" name="Bitmap Image" r:id="rId11" imgW="1933560" imgH="819000" progId="PBrush">
                  <p:embed/>
                </p:oleObj>
              </mc:Choice>
              <mc:Fallback>
                <p:oleObj name="Bitmap Image" r:id="rId11" imgW="1933560" imgH="819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98079" y="5435416"/>
                        <a:ext cx="3075915" cy="1303097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23D7478-09C4-42E5-9243-FD07819D2B7E}"/>
              </a:ext>
            </a:extLst>
          </p:cNvPr>
          <p:cNvSpPr txBox="1"/>
          <p:nvPr/>
        </p:nvSpPr>
        <p:spPr>
          <a:xfrm>
            <a:off x="3334043" y="125786"/>
            <a:ext cx="2264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the skeleton scanner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5D52CF-37FC-46F9-8573-7EFE7C3F02B7}"/>
              </a:ext>
            </a:extLst>
          </p:cNvPr>
          <p:cNvSpPr txBox="1"/>
          <p:nvPr/>
        </p:nvSpPr>
        <p:spPr>
          <a:xfrm>
            <a:off x="6297639" y="-35573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the tables for </a:t>
            </a:r>
            <a:r>
              <a:rPr lang="en-US" sz="1800" b="1" i="1" u="none" strike="noStrike" baseline="0" dirty="0">
                <a:solidFill>
                  <a:srgbClr val="FF0000"/>
                </a:solidFill>
                <a:latin typeface="Times-Italic"/>
              </a:rPr>
              <a:t>r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[0. . . 9]</a:t>
            </a:r>
            <a:r>
              <a:rPr lang="en-US" sz="1800" b="1" i="0" u="none" strike="noStrike" baseline="30000" dirty="0">
                <a:solidFill>
                  <a:srgbClr val="FF0000"/>
                </a:solidFill>
                <a:latin typeface="Times-Roman"/>
              </a:rPr>
              <a:t>+</a:t>
            </a:r>
            <a:r>
              <a:rPr lang="en-US" sz="800" b="1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and the underlying </a:t>
            </a:r>
            <a:r>
              <a:rPr lang="en-US" b="1" i="1" dirty="0">
                <a:solidFill>
                  <a:srgbClr val="FF0000"/>
                </a:solidFill>
                <a:latin typeface="Times-RomanSC"/>
              </a:rPr>
              <a:t>DFA</a:t>
            </a:r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8863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1C2B91F-F300-4DF8-9FC7-8F256C4FAA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5527216"/>
              </p:ext>
            </p:extLst>
          </p:nvPr>
        </p:nvGraphicFramePr>
        <p:xfrm>
          <a:off x="211014" y="126609"/>
          <a:ext cx="5683349" cy="6605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22" name="Bitmap Image" r:id="rId3" imgW="2181240" imgH="4543560" progId="PBrush">
                  <p:embed/>
                </p:oleObj>
              </mc:Choice>
              <mc:Fallback>
                <p:oleObj name="Bitmap Image" r:id="rId3" imgW="2181240" imgH="454356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701AB530-38CB-4F73-A9B3-144740A05E2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014" y="126609"/>
                        <a:ext cx="5683349" cy="660560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4A2D955-2D87-4A04-A578-99859904D906}"/>
              </a:ext>
            </a:extLst>
          </p:cNvPr>
          <p:cNvSpPr txBox="1"/>
          <p:nvPr/>
        </p:nvSpPr>
        <p:spPr>
          <a:xfrm>
            <a:off x="3334043" y="125786"/>
            <a:ext cx="2264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the skeleton scanner</a:t>
            </a:r>
            <a:endParaRPr 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208B43-ADD3-452B-B08C-00FB2232BEC3}"/>
                  </a:ext>
                </a:extLst>
              </p:cNvPr>
              <p:cNvSpPr txBox="1"/>
              <p:nvPr/>
            </p:nvSpPr>
            <p:spPr>
              <a:xfrm>
                <a:off x="6093656" y="125786"/>
                <a:ext cx="5990492" cy="6232475"/>
              </a:xfrm>
              <a:prstGeom prst="rect">
                <a:avLst/>
              </a:prstGeom>
              <a:noFill/>
              <a:ln>
                <a:solidFill>
                  <a:srgbClr val="002060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The skeleton scanner divides into </a:t>
                </a:r>
                <a:r>
                  <a:rPr lang="en-US" sz="21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four</a:t>
                </a:r>
                <a:r>
                  <a:rPr lang="en-US" sz="2100" b="0" i="0" u="none" strike="noStrike" baseline="0" dirty="0">
                    <a:latin typeface="Times-Roman"/>
                  </a:rPr>
                  <a:t> sections: </a:t>
                </a:r>
              </a:p>
              <a:p>
                <a:pPr algn="just"/>
                <a:r>
                  <a:rPr lang="en-US" sz="2100" dirty="0">
                    <a:latin typeface="Times-Roman"/>
                  </a:rPr>
                  <a:t>(1)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initialization</a:t>
                </a:r>
                <a:r>
                  <a:rPr lang="en-US" sz="2100" b="0" i="0" u="none" strike="noStrike" baseline="0" dirty="0">
                    <a:latin typeface="Times-Roman"/>
                  </a:rPr>
                  <a:t>, </a:t>
                </a: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(2) a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scanning</a:t>
                </a:r>
                <a:r>
                  <a:rPr lang="en-US" sz="2100" b="0" i="0" u="none" strike="noStrike" baseline="0" dirty="0">
                    <a:latin typeface="Times-Roman"/>
                  </a:rPr>
                  <a:t> loop that models the DFA’s behavior, </a:t>
                </a: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(3) a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roll back </a:t>
                </a:r>
                <a:r>
                  <a:rPr lang="en-US" sz="2100" b="0" i="0" u="none" strike="noStrike" baseline="0" dirty="0">
                    <a:latin typeface="Times-Roman"/>
                  </a:rPr>
                  <a:t>loop in case the </a:t>
                </a:r>
                <a:r>
                  <a:rPr lang="en-US" sz="2100" b="0" i="0" u="none" strike="noStrike" baseline="0" dirty="0">
                    <a:latin typeface="Times-RomanSC"/>
                  </a:rPr>
                  <a:t>DFA </a:t>
                </a:r>
                <a:r>
                  <a:rPr lang="en-US" sz="2100" b="0" i="0" u="none" strike="noStrike" baseline="0" dirty="0">
                    <a:latin typeface="Times-Roman"/>
                  </a:rPr>
                  <a:t>overshoots the end of the token, and </a:t>
                </a:r>
              </a:p>
              <a:p>
                <a:pPr algn="just"/>
                <a:r>
                  <a:rPr lang="en-US" sz="2100" dirty="0">
                    <a:latin typeface="Times-Roman"/>
                  </a:rPr>
                  <a:t>(4) </a:t>
                </a:r>
                <a:r>
                  <a:rPr lang="en-US" sz="2100" b="0" i="0" u="none" strike="noStrike" baseline="0" dirty="0">
                    <a:latin typeface="Times-Roman"/>
                  </a:rPr>
                  <a:t>a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final section </a:t>
                </a:r>
                <a:r>
                  <a:rPr lang="en-US" sz="2100" b="0" i="0" u="none" strike="noStrike" baseline="0" dirty="0">
                    <a:latin typeface="Times-Roman"/>
                  </a:rPr>
                  <a:t>that interprets and reports the results. </a:t>
                </a:r>
              </a:p>
              <a:p>
                <a:pPr algn="just"/>
                <a:endParaRPr lang="en-US" sz="2100" dirty="0">
                  <a:latin typeface="Times-Roman"/>
                </a:endParaRP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The scanning loop repeats the two basic actions of a scanner: read a character and simulate the </a:t>
                </a:r>
                <a:r>
                  <a:rPr lang="en-US" sz="21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DFA’s</a:t>
                </a:r>
                <a:r>
                  <a:rPr lang="en-US" sz="2100" b="0" i="0" u="none" strike="noStrike" baseline="0" dirty="0">
                    <a:latin typeface="Times-Roman"/>
                  </a:rPr>
                  <a:t> action. </a:t>
                </a:r>
              </a:p>
              <a:p>
                <a:pPr algn="just"/>
                <a:endParaRPr lang="en-US" sz="2100" b="0" i="0" u="none" strike="noStrike" baseline="0" dirty="0">
                  <a:latin typeface="Times-Roman"/>
                </a:endParaRP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It halts when the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100" b="0" i="0" u="none" strike="noStrike" baseline="0" dirty="0">
                    <a:latin typeface="Times-RomanSC"/>
                  </a:rPr>
                  <a:t> </a:t>
                </a:r>
                <a:r>
                  <a:rPr lang="en-US" sz="2100" b="0" i="0" u="none" strike="noStrike" baseline="0" dirty="0">
                    <a:latin typeface="Times-Roman"/>
                  </a:rPr>
                  <a:t>enters the error state,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s</a:t>
                </a:r>
                <a:r>
                  <a:rPr lang="en-US" sz="2100" b="1" i="1" baseline="-25000" dirty="0">
                    <a:solidFill>
                      <a:srgbClr val="FF0000"/>
                    </a:solidFill>
                    <a:latin typeface="Times-Roman"/>
                  </a:rPr>
                  <a:t>e</a:t>
                </a:r>
                <a:r>
                  <a:rPr lang="en-US" sz="2100" b="0" i="0" u="none" strike="noStrike" baseline="0" dirty="0">
                    <a:latin typeface="Times-Roman"/>
                  </a:rPr>
                  <a:t>. </a:t>
                </a:r>
              </a:p>
              <a:p>
                <a:pPr algn="just"/>
                <a:endParaRPr lang="en-US" sz="2100" dirty="0">
                  <a:latin typeface="Times-Roman"/>
                </a:endParaRP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Two tables, </a:t>
                </a:r>
                <a:r>
                  <a:rPr lang="en-US" sz="2100" b="1" i="1" dirty="0" err="1">
                    <a:solidFill>
                      <a:srgbClr val="FF0000"/>
                    </a:solidFill>
                    <a:latin typeface="Times-Roman"/>
                  </a:rPr>
                  <a:t>CharCat</a:t>
                </a:r>
                <a:r>
                  <a:rPr lang="en-US" sz="2100" b="0" i="0" u="none" strike="noStrike" baseline="0" dirty="0">
                    <a:latin typeface="LetterGothic-Slant_167"/>
                  </a:rPr>
                  <a:t> </a:t>
                </a:r>
                <a:r>
                  <a:rPr lang="en-US" sz="2100" b="0" i="0" u="none" strike="noStrike" baseline="0" dirty="0">
                    <a:latin typeface="Times-Roman"/>
                  </a:rPr>
                  <a:t>and </a:t>
                </a:r>
                <a14:m>
                  <m:oMath xmlns:m="http://schemas.openxmlformats.org/officeDocument/2006/math">
                    <m:r>
                      <a:rPr lang="en-US" sz="21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sz="2100" b="0" i="0" u="none" strike="noStrike" baseline="0" dirty="0">
                    <a:latin typeface="Times-Roman"/>
                  </a:rPr>
                  <a:t>, encode all knowledge about the </a:t>
                </a:r>
                <a:r>
                  <a:rPr lang="en-US" sz="2100" b="1" i="1" dirty="0">
                    <a:solidFill>
                      <a:srgbClr val="FF0000"/>
                    </a:solidFill>
                    <a:latin typeface="Times-Roman"/>
                  </a:rPr>
                  <a:t>DFA</a:t>
                </a:r>
                <a:r>
                  <a:rPr lang="en-US" sz="2100" b="0" i="0" u="none" strike="noStrike" baseline="0" dirty="0">
                    <a:latin typeface="Times-Roman"/>
                  </a:rPr>
                  <a:t>. </a:t>
                </a:r>
              </a:p>
              <a:p>
                <a:pPr algn="just"/>
                <a:endParaRPr lang="en-US" sz="2100" dirty="0">
                  <a:latin typeface="Times-Roman"/>
                </a:endParaRPr>
              </a:p>
              <a:p>
                <a:pPr algn="just"/>
                <a:r>
                  <a:rPr lang="en-US" sz="2100" b="0" i="0" u="none" strike="noStrike" baseline="0" dirty="0">
                    <a:latin typeface="Times-Roman"/>
                  </a:rPr>
                  <a:t>The roll back loop uses a stack of states to revert the scanner to its most recent accepting state.</a:t>
                </a:r>
                <a:endParaRPr lang="en-US" sz="21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0208B43-ADD3-452B-B08C-00FB2232BE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3656" y="125786"/>
                <a:ext cx="5990492" cy="6232475"/>
              </a:xfrm>
              <a:prstGeom prst="rect">
                <a:avLst/>
              </a:prstGeom>
              <a:blipFill>
                <a:blip r:embed="rId5"/>
                <a:stretch>
                  <a:fillRect l="-1118" t="-586" r="-1220" b="-781"/>
                </a:stretch>
              </a:blipFill>
              <a:ln>
                <a:solidFill>
                  <a:srgbClr val="00206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356359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1C2B91F-F300-4DF8-9FC7-8F256C4FAA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1014" y="126609"/>
          <a:ext cx="5683349" cy="6605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93" name="Bitmap Image" r:id="rId3" imgW="2181240" imgH="4543560" progId="PBrush">
                  <p:embed/>
                </p:oleObj>
              </mc:Choice>
              <mc:Fallback>
                <p:oleObj name="Bitmap Image" r:id="rId3" imgW="2181240" imgH="454356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01C2B91F-F300-4DF8-9FC7-8F256C4FAA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014" y="126609"/>
                        <a:ext cx="5683349" cy="660560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4A2D955-2D87-4A04-A578-99859904D906}"/>
              </a:ext>
            </a:extLst>
          </p:cNvPr>
          <p:cNvSpPr txBox="1"/>
          <p:nvPr/>
        </p:nvSpPr>
        <p:spPr>
          <a:xfrm>
            <a:off x="3334043" y="125786"/>
            <a:ext cx="22648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Times-Roman"/>
              </a:rPr>
              <a:t>the skeleton scanner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08B43-ADD3-452B-B08C-00FB2232BEC3}"/>
              </a:ext>
            </a:extLst>
          </p:cNvPr>
          <p:cNvSpPr txBox="1"/>
          <p:nvPr/>
        </p:nvSpPr>
        <p:spPr>
          <a:xfrm>
            <a:off x="6093656" y="125786"/>
            <a:ext cx="5990492" cy="317009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The skeleton scanner uses the variable </a:t>
            </a:r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state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to hold the current state of the simulated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DFA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It updates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-Slant_167"/>
              </a:rPr>
              <a:t>state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using a two-step, table-lookup process.</a:t>
            </a:r>
          </a:p>
          <a:p>
            <a:pPr marL="342900" indent="-342900" algn="just">
              <a:buAutoNum type="arabicParenBoth"/>
            </a:pP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First</a:t>
            </a:r>
            <a:r>
              <a:rPr lang="en-US" sz="2000" b="0" i="0" u="none" strike="noStrike" baseline="0" dirty="0">
                <a:latin typeface="Times-Roman"/>
              </a:rPr>
              <a:t>, it classifies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char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into one of a small set of categories using the </a:t>
            </a:r>
            <a:r>
              <a:rPr lang="en-US" sz="2000" b="1" i="1" dirty="0" err="1">
                <a:solidFill>
                  <a:srgbClr val="FF0000"/>
                </a:solidFill>
                <a:latin typeface="Times-Roman"/>
              </a:rPr>
              <a:t>CharCat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table. </a:t>
            </a: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	The scanner for </a:t>
            </a:r>
            <a:r>
              <a:rPr lang="en-US" sz="2000" b="0" i="1" u="none" strike="noStrike" baseline="0" dirty="0">
                <a:latin typeface="Times-Italic"/>
              </a:rPr>
              <a:t>r </a:t>
            </a:r>
            <a:r>
              <a:rPr lang="en-US" sz="2000" b="0" i="0" u="none" strike="noStrike" baseline="0" dirty="0">
                <a:latin typeface="Times-Roman"/>
              </a:rPr>
              <a:t>[0. . . 9]+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has three categories: 	</a:t>
            </a:r>
            <a:r>
              <a:rPr lang="en-US" sz="2000" b="1" i="1" u="none" strike="noStrike" baseline="0" dirty="0">
                <a:solidFill>
                  <a:srgbClr val="002060"/>
                </a:solidFill>
                <a:latin typeface="Times-Italic"/>
              </a:rPr>
              <a:t>Register</a:t>
            </a:r>
            <a:r>
              <a:rPr lang="en-US" sz="2000" b="0" i="1" u="none" strike="noStrike" baseline="0" dirty="0">
                <a:latin typeface="Times-Italic"/>
              </a:rPr>
              <a:t>, </a:t>
            </a:r>
            <a:r>
              <a:rPr lang="en-US" sz="2000" b="1" i="1" dirty="0">
                <a:solidFill>
                  <a:srgbClr val="002060"/>
                </a:solidFill>
                <a:latin typeface="Times-Italic"/>
              </a:rPr>
              <a:t>Digit</a:t>
            </a:r>
            <a:r>
              <a:rPr lang="en-US" sz="2000" b="0" i="0" u="none" strike="noStrike" baseline="0" dirty="0">
                <a:latin typeface="Times-Roman"/>
              </a:rPr>
              <a:t>, or </a:t>
            </a:r>
            <a:r>
              <a:rPr lang="en-US" sz="2000" b="1" i="1" dirty="0">
                <a:solidFill>
                  <a:srgbClr val="002060"/>
                </a:solidFill>
                <a:latin typeface="Times-Italic"/>
              </a:rPr>
              <a:t>Other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just"/>
            <a:r>
              <a:rPr lang="en-US" sz="2000" dirty="0">
                <a:latin typeface="Times-Roman"/>
              </a:rPr>
              <a:t>(2)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Next</a:t>
            </a:r>
            <a:r>
              <a:rPr lang="en-US" sz="2000" b="0" i="0" u="none" strike="noStrike" baseline="0" dirty="0">
                <a:latin typeface="Times-Roman"/>
              </a:rPr>
              <a:t>, it uses the current state and the character category as indices into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transition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table</a:t>
            </a:r>
            <a:r>
              <a:rPr lang="en-US" sz="2000" b="0" i="0" u="none" strike="noStrike" baseline="0" dirty="0">
                <a:latin typeface="Times-Roman"/>
              </a:rPr>
              <a:t>, .</a:t>
            </a: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AC5E721-3761-4E21-B676-81FCFA7495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3424757"/>
              </p:ext>
            </p:extLst>
          </p:nvPr>
        </p:nvGraphicFramePr>
        <p:xfrm>
          <a:off x="6093656" y="3429000"/>
          <a:ext cx="3885687" cy="1151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94" name="Bitmap Image" r:id="rId5" imgW="2828880" imgH="838080" progId="PBrush">
                  <p:embed/>
                </p:oleObj>
              </mc:Choice>
              <mc:Fallback>
                <p:oleObj name="Bitmap Image" r:id="rId5" imgW="2828880" imgH="8380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FB7CA16-7F5F-4053-B61A-EC27763E142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3656" y="3429000"/>
                        <a:ext cx="3885687" cy="115131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77EA5FE-E1DA-4075-9DB4-4B12552674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824858"/>
              </p:ext>
            </p:extLst>
          </p:nvPr>
        </p:nvGraphicFramePr>
        <p:xfrm>
          <a:off x="9116085" y="4535132"/>
          <a:ext cx="3075915" cy="2197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95" name="Bitmap Image" r:id="rId7" imgW="2066760" imgH="1476360" progId="PBrush">
                  <p:embed/>
                </p:oleObj>
              </mc:Choice>
              <mc:Fallback>
                <p:oleObj name="Bitmap Image" r:id="rId7" imgW="2066760" imgH="14763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DD08DCA-7A0F-4713-A931-6B3F435B1E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116085" y="4535132"/>
                        <a:ext cx="3075915" cy="2197082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4A00372-7D41-421A-83CA-86ADE9B2680A}"/>
              </a:ext>
            </a:extLst>
          </p:cNvPr>
          <p:cNvSpPr txBox="1"/>
          <p:nvPr/>
        </p:nvSpPr>
        <p:spPr>
          <a:xfrm>
            <a:off x="5967266" y="4686768"/>
            <a:ext cx="3075915" cy="193899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This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two-step</a:t>
            </a:r>
            <a:r>
              <a:rPr lang="en-US" sz="2000" b="0" i="0" u="none" strike="noStrike" baseline="0" dirty="0">
                <a:latin typeface="Times-Roman"/>
              </a:rPr>
              <a:t> translation,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Roman"/>
              </a:rPr>
              <a:t>character to category</a:t>
            </a:r>
            <a:r>
              <a:rPr lang="en-US" sz="2000" b="0" i="0" u="none" strike="noStrike" baseline="0" dirty="0">
                <a:latin typeface="Times-Roman"/>
              </a:rPr>
              <a:t>, then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state and category to</a:t>
            </a:r>
          </a:p>
          <a:p>
            <a:pPr algn="just"/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new state</a:t>
            </a:r>
            <a:r>
              <a:rPr lang="en-US" sz="2000" b="0" i="0" u="none" strike="noStrike" baseline="0" dirty="0">
                <a:latin typeface="Times-Roman"/>
              </a:rPr>
              <a:t>, lets the scanner use a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compressed transition table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460631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A1EADEC-F3CE-448C-AA88-81392F68D3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503232"/>
              </p:ext>
            </p:extLst>
          </p:nvPr>
        </p:nvGraphicFramePr>
        <p:xfrm>
          <a:off x="1603717" y="105507"/>
          <a:ext cx="6654876" cy="50200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4" name="Bitmap Image" r:id="rId3" imgW="3838680" imgH="2895480" progId="PBrush">
                  <p:embed/>
                </p:oleObj>
              </mc:Choice>
              <mc:Fallback>
                <p:oleObj name="Bitmap Image" r:id="rId3" imgW="3838680" imgH="28954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A1EADEC-F3CE-448C-AA88-81392F68D3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03717" y="105507"/>
                        <a:ext cx="6654876" cy="50200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C612B4-E78C-4A77-ABE4-089FD877BF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0362349"/>
              </p:ext>
            </p:extLst>
          </p:nvPr>
        </p:nvGraphicFramePr>
        <p:xfrm>
          <a:off x="2070353" y="4940386"/>
          <a:ext cx="6117900" cy="1886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75" name="Bitmap Image" r:id="rId5" imgW="3552840" imgH="1095480" progId="PBrush">
                  <p:embed/>
                </p:oleObj>
              </mc:Choice>
              <mc:Fallback>
                <p:oleObj name="Bitmap Image" r:id="rId5" imgW="3552840" imgH="10954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C612B4-E78C-4A77-ABE4-089FD877BF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70353" y="4940386"/>
                        <a:ext cx="6117900" cy="1886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299F4CA9-9261-4BBD-9F93-C80EF7A1B537}"/>
              </a:ext>
            </a:extLst>
          </p:cNvPr>
          <p:cNvSpPr/>
          <p:nvPr/>
        </p:nvSpPr>
        <p:spPr>
          <a:xfrm>
            <a:off x="2510970" y="4291287"/>
            <a:ext cx="5521681" cy="184825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1976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06636-D8B9-4296-863B-529115C43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514" y="3079296"/>
            <a:ext cx="10515600" cy="1325563"/>
          </a:xfrm>
        </p:spPr>
        <p:txBody>
          <a:bodyPr/>
          <a:lstStyle/>
          <a:p>
            <a:r>
              <a:rPr lang="en-US" dirty="0"/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25168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F98C4F-49F2-41D7-97C6-812DF1EEAB06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A9C710-E1E6-4C04-9AE3-95B9CFD1E4C4}"/>
              </a:ext>
            </a:extLst>
          </p:cNvPr>
          <p:cNvSpPr txBox="1"/>
          <p:nvPr/>
        </p:nvSpPr>
        <p:spPr>
          <a:xfrm>
            <a:off x="337624" y="523220"/>
            <a:ext cx="1145110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simplest explanation of an algorithm to recognize words is often a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character-by-character</a:t>
            </a:r>
            <a:r>
              <a:rPr lang="en-US" sz="2400" b="0" i="0" u="none" strike="noStrike" baseline="0" dirty="0">
                <a:latin typeface="Times-Roman"/>
              </a:rPr>
              <a:t> formulation.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EB01F3-71A6-4B08-8DAB-2FD790B06F18}"/>
              </a:ext>
            </a:extLst>
          </p:cNvPr>
          <p:cNvSpPr txBox="1"/>
          <p:nvPr/>
        </p:nvSpPr>
        <p:spPr>
          <a:xfrm>
            <a:off x="280181" y="1839662"/>
            <a:ext cx="49846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The code might look like the fragment shown in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Figure 2.1.                                                   </a:t>
            </a:r>
            <a:r>
              <a:rPr lang="en-US" sz="1800" b="0" i="0" u="none" strike="noStrike" baseline="0" dirty="0">
                <a:latin typeface="Times-Roman"/>
                <a:sym typeface="Wingdings" panose="05000000000000000000" pitchFamily="2" charset="2"/>
              </a:rPr>
              <a:t> 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1F23C34-4642-487E-AA31-29C7F5FDD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8497633"/>
              </p:ext>
            </p:extLst>
          </p:nvPr>
        </p:nvGraphicFramePr>
        <p:xfrm>
          <a:off x="5460094" y="1822221"/>
          <a:ext cx="6675634" cy="4790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0" name="Bitmap Image" r:id="rId3" imgW="5857920" imgH="4314960" progId="PBrush">
                  <p:embed/>
                </p:oleObj>
              </mc:Choice>
              <mc:Fallback>
                <p:oleObj name="Bitmap Image" r:id="rId3" imgW="5857920" imgH="4314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0094" y="1822221"/>
                        <a:ext cx="6675634" cy="479016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1B60630-CD02-43D1-A811-0CADE88DFAC2}"/>
              </a:ext>
            </a:extLst>
          </p:cNvPr>
          <p:cNvSpPr txBox="1"/>
          <p:nvPr/>
        </p:nvSpPr>
        <p:spPr>
          <a:xfrm>
            <a:off x="337624" y="2764952"/>
            <a:ext cx="4984655" cy="20621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code tests for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LetterGothic"/>
              </a:rPr>
              <a:t>n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followed by </a:t>
            </a:r>
            <a:r>
              <a:rPr lang="en-US" sz="2800" dirty="0">
                <a:solidFill>
                  <a:srgbClr val="FF0000"/>
                </a:solidFill>
                <a:latin typeface="LetterGothic"/>
              </a:rPr>
              <a:t>e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followed by </a:t>
            </a:r>
            <a:r>
              <a:rPr lang="en-US" sz="2800" dirty="0">
                <a:solidFill>
                  <a:srgbClr val="FF0000"/>
                </a:solidFill>
                <a:latin typeface="LetterGothic"/>
              </a:rPr>
              <a:t>w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At each step, the failure reject the string and “try something else.”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227DB6-759A-4696-972D-32252414EA21}"/>
              </a:ext>
            </a:extLst>
          </p:cNvPr>
          <p:cNvSpPr txBox="1"/>
          <p:nvPr/>
        </p:nvSpPr>
        <p:spPr>
          <a:xfrm>
            <a:off x="280181" y="4982903"/>
            <a:ext cx="5121813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The code fragment performs one test per character.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R.H.S shows the simple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Roman"/>
              </a:rPr>
              <a:t>transition diagram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BA77F7-A004-48F7-84AD-3BA72D36968C}"/>
              </a:ext>
            </a:extLst>
          </p:cNvPr>
          <p:cNvSpPr txBox="1"/>
          <p:nvPr/>
        </p:nvSpPr>
        <p:spPr>
          <a:xfrm>
            <a:off x="337624" y="1299001"/>
            <a:ext cx="79834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Consider the problem of recognizing the keyword </a:t>
            </a:r>
            <a:r>
              <a:rPr lang="en-US" sz="2800" b="0" i="1" u="none" strike="noStrike" baseline="0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36765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3A1EB6-90FC-401E-A84A-EA4BC25610CD}"/>
              </a:ext>
            </a:extLst>
          </p:cNvPr>
          <p:cNvSpPr txBox="1"/>
          <p:nvPr/>
        </p:nvSpPr>
        <p:spPr>
          <a:xfrm>
            <a:off x="1375572" y="615552"/>
            <a:ext cx="10142489" cy="40934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transition diagram represents a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recognizer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Each circle represents an abstract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state</a:t>
            </a:r>
            <a:r>
              <a:rPr lang="en-US" sz="2000" b="0" i="0" u="none" strike="noStrike" baseline="0" dirty="0">
                <a:latin typeface="Times-Roman"/>
              </a:rPr>
              <a:t> in the computation.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Each state is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labelled</a:t>
            </a:r>
            <a:r>
              <a:rPr lang="en-US" sz="2000" b="0" i="0" u="none" strike="noStrike" baseline="0" dirty="0">
                <a:latin typeface="Times-Roman"/>
              </a:rPr>
              <a:t> for convenience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initial state, or start state, is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We will always label the start state as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s0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l"/>
            <a:endParaRPr lang="en-US" sz="20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State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s3</a:t>
            </a:r>
            <a:r>
              <a:rPr lang="en-US" sz="2000" b="0" i="0" u="none" strike="noStrike" baseline="0" dirty="0">
                <a:latin typeface="Times-Roman"/>
              </a:rPr>
              <a:t> is an accepting state; the recognizer reaches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s3</a:t>
            </a:r>
            <a:r>
              <a:rPr lang="en-US" sz="2000" b="0" i="0" u="none" strike="noStrike" baseline="0" dirty="0">
                <a:latin typeface="Times-Roman"/>
              </a:rPr>
              <a:t> only when the input is </a:t>
            </a:r>
            <a:r>
              <a:rPr lang="en-US" sz="2000" b="0" i="0" u="none" strike="noStrike" baseline="0" dirty="0">
                <a:latin typeface="LetterGothic"/>
              </a:rPr>
              <a:t>new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Accepting states are drawn with double circles,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19E92E3-8A2D-447E-9873-01FFA2F3E2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0220492"/>
              </p:ext>
            </p:extLst>
          </p:nvPr>
        </p:nvGraphicFramePr>
        <p:xfrm>
          <a:off x="421177" y="615552"/>
          <a:ext cx="657225" cy="323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16" name="Bitmap Image" r:id="rId3" imgW="657360" imgH="3238560" progId="PBrush">
                  <p:embed/>
                </p:oleObj>
              </mc:Choice>
              <mc:Fallback>
                <p:oleObj name="Bitmap Image" r:id="rId3" imgW="657360" imgH="323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1177" y="615552"/>
                        <a:ext cx="657225" cy="32385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46F930C-32B6-40DF-8F92-34901F7409D3}"/>
              </a:ext>
            </a:extLst>
          </p:cNvPr>
          <p:cNvSpPr txBox="1"/>
          <p:nvPr/>
        </p:nvSpPr>
        <p:spPr>
          <a:xfrm>
            <a:off x="180671" y="4818609"/>
            <a:ext cx="11495513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Using this same approach to build a recognizer for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while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would produce the following transition diagram:</a:t>
            </a:r>
            <a:endParaRPr lang="en-US" sz="20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E14803E-1D3B-498A-8A31-6DD7C6B913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8915824"/>
              </p:ext>
            </p:extLst>
          </p:nvPr>
        </p:nvGraphicFramePr>
        <p:xfrm>
          <a:off x="366252" y="5375726"/>
          <a:ext cx="5157826" cy="867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17" name="Bitmap Image" r:id="rId5" imgW="4305240" imgH="723960" progId="PBrush">
                  <p:embed/>
                </p:oleObj>
              </mc:Choice>
              <mc:Fallback>
                <p:oleObj name="Bitmap Image" r:id="rId5" imgW="4305240" imgH="723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6252" y="5375726"/>
                        <a:ext cx="5157826" cy="86724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1EA6FB7-050F-473D-BBDD-B5C6BA11253B}"/>
              </a:ext>
            </a:extLst>
          </p:cNvPr>
          <p:cNvSpPr txBox="1"/>
          <p:nvPr/>
        </p:nvSpPr>
        <p:spPr>
          <a:xfrm>
            <a:off x="5778863" y="5328348"/>
            <a:ext cx="6305285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it starts in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s0</a:t>
            </a:r>
            <a:r>
              <a:rPr lang="en-US" sz="900" b="0" i="0" u="none" strike="noStrike" baseline="0" dirty="0">
                <a:latin typeface="Times-Roman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reaches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s5</a:t>
            </a:r>
            <a:r>
              <a:rPr lang="en-US" sz="2000" b="0" i="0" u="none" strike="noStrike" baseline="0" dirty="0">
                <a:latin typeface="Times-Roman"/>
              </a:rPr>
              <a:t>, it has identified the word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while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corresponding code fragment would involve five nested </a:t>
            </a:r>
            <a:r>
              <a:rPr lang="en-US" sz="2000" b="1" i="1" dirty="0">
                <a:solidFill>
                  <a:srgbClr val="FF0000"/>
                </a:solidFill>
                <a:latin typeface="Times-Italic"/>
              </a:rPr>
              <a:t>if-then-else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constructs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94430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536618C-4974-4D60-92B4-AD9619CD26D0}"/>
              </a:ext>
            </a:extLst>
          </p:cNvPr>
          <p:cNvSpPr txBox="1"/>
          <p:nvPr/>
        </p:nvSpPr>
        <p:spPr>
          <a:xfrm>
            <a:off x="0" y="0"/>
            <a:ext cx="2945165" cy="5232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/>
              <a:t>Recognizing words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366CF-8838-45F3-B9C6-C068529F67E6}"/>
              </a:ext>
            </a:extLst>
          </p:cNvPr>
          <p:cNvSpPr txBox="1"/>
          <p:nvPr/>
        </p:nvSpPr>
        <p:spPr>
          <a:xfrm>
            <a:off x="412653" y="748157"/>
            <a:ext cx="117981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Times-Roman"/>
              </a:rPr>
              <a:t>To recognize multiple words, we can create multiple edges that leave a given state.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00E07B-E78F-467C-A6AA-1FE17C6A516F}"/>
              </a:ext>
            </a:extLst>
          </p:cNvPr>
          <p:cNvSpPr txBox="1"/>
          <p:nvPr/>
        </p:nvSpPr>
        <p:spPr>
          <a:xfrm>
            <a:off x="393896" y="1342426"/>
            <a:ext cx="61616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One recognizer for both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LetterGothic"/>
              </a:rPr>
              <a:t>new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LetterGothic"/>
              </a:rPr>
              <a:t>not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might be</a:t>
            </a:r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6990481-CA2C-4E30-9298-34AE0145D7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403898"/>
              </p:ext>
            </p:extLst>
          </p:nvPr>
        </p:nvGraphicFramePr>
        <p:xfrm>
          <a:off x="6134980" y="1209822"/>
          <a:ext cx="5122253" cy="22191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38" name="Bitmap Image" r:id="rId3" imgW="3495600" imgH="1514520" progId="PBrush">
                  <p:embed/>
                </p:oleObj>
              </mc:Choice>
              <mc:Fallback>
                <p:oleObj name="Bitmap Image" r:id="rId3" imgW="3495600" imgH="1514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34980" y="1209822"/>
                        <a:ext cx="5122253" cy="221917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43C3170-4237-4941-BBE2-C1E712C582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5956238"/>
              </p:ext>
            </p:extLst>
          </p:nvPr>
        </p:nvGraphicFramePr>
        <p:xfrm>
          <a:off x="783834" y="3561604"/>
          <a:ext cx="10624331" cy="3013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39" name="Bitmap Image" r:id="rId5" imgW="6515280" imgH="1847880" progId="PBrush">
                  <p:embed/>
                </p:oleObj>
              </mc:Choice>
              <mc:Fallback>
                <p:oleObj name="Bitmap Image" r:id="rId5" imgW="6515280" imgH="184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3834" y="3561604"/>
                        <a:ext cx="10624331" cy="301333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4919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1392</TotalTime>
  <Words>5561</Words>
  <Application>Microsoft Office PowerPoint</Application>
  <PresentationFormat>Widescreen</PresentationFormat>
  <Paragraphs>543</Paragraphs>
  <Slides>64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82" baseType="lpstr">
      <vt:lpstr>Arial</vt:lpstr>
      <vt:lpstr>Arial</vt:lpstr>
      <vt:lpstr>Calibri</vt:lpstr>
      <vt:lpstr>Calibri Light</vt:lpstr>
      <vt:lpstr>Cambria Math</vt:lpstr>
      <vt:lpstr>CMSY9</vt:lpstr>
      <vt:lpstr>LetterGothic</vt:lpstr>
      <vt:lpstr>LetterGothic-Slant_167</vt:lpstr>
      <vt:lpstr>MTSY</vt:lpstr>
      <vt:lpstr>Myriad-Bold</vt:lpstr>
      <vt:lpstr>Myriad-BoldItalic</vt:lpstr>
      <vt:lpstr>RMTMI</vt:lpstr>
      <vt:lpstr>Times-Bold</vt:lpstr>
      <vt:lpstr>Times-Italic</vt:lpstr>
      <vt:lpstr>Times-Roman</vt:lpstr>
      <vt:lpstr>Times-RomanSC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Jeyakumar G (CSE)</dc:creator>
  <cp:lastModifiedBy>Dr. Jeyakumar G (CSE)</cp:lastModifiedBy>
  <cp:revision>123</cp:revision>
  <dcterms:created xsi:type="dcterms:W3CDTF">2022-07-25T03:53:48Z</dcterms:created>
  <dcterms:modified xsi:type="dcterms:W3CDTF">2022-07-29T09:54:42Z</dcterms:modified>
</cp:coreProperties>
</file>

<file path=docProps/thumbnail.jpeg>
</file>